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434" autoAdjust="0"/>
  </p:normalViewPr>
  <p:slideViewPr>
    <p:cSldViewPr snapToGrid="0">
      <p:cViewPr varScale="1">
        <p:scale>
          <a:sx n="46" d="100"/>
          <a:sy n="46" d="100"/>
        </p:scale>
        <p:origin x="-216"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46F779-2120-4335-BD87-8FD91B4D6F48}" type="datetimeFigureOut">
              <a:rPr lang="en-US" smtClean="0"/>
              <a:pPr/>
              <a:t>10/11/2018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E9F2C7-8B39-484A-8118-DE6D998A37F2}" type="slidenum">
              <a:rPr lang="en-US" smtClean="0"/>
              <a:pPr/>
              <a:t>‹#›</a:t>
            </a:fld>
            <a:endParaRPr lang="en-US" dirty="0"/>
          </a:p>
        </p:txBody>
      </p:sp>
    </p:spTree>
    <p:extLst>
      <p:ext uri="{BB962C8B-B14F-4D97-AF65-F5344CB8AC3E}">
        <p14:creationId xmlns:p14="http://schemas.microsoft.com/office/powerpoint/2010/main" xmlns="" val="2636993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The novel company’s name is ultramodern vegetable delivery company purposed to deliver agricultural products from farms to the targeted clients based on their request. Due to the current</a:t>
            </a:r>
            <a:r>
              <a:rPr lang="en-US" baseline="0" dirty="0" smtClean="0">
                <a:latin typeface="Times New Roman" panose="02020603050405020304" pitchFamily="18" charset="0"/>
                <a:cs typeface="Times New Roman" panose="02020603050405020304" pitchFamily="18" charset="0"/>
              </a:rPr>
              <a:t> health concerns, the company mainly deals with organic farm vegetables. </a:t>
            </a:r>
            <a:r>
              <a:rPr lang="en-US" dirty="0" smtClean="0">
                <a:latin typeface="Times New Roman" panose="02020603050405020304" pitchFamily="18" charset="0"/>
                <a:cs typeface="Times New Roman" panose="02020603050405020304" pitchFamily="18" charset="0"/>
              </a:rPr>
              <a:t>This company is more of an online platform where the clients make a special delivery of the vegetable products they desire. After making the request, acquisition of the products relies on the company employees. The company collaborated with the farmers from different vegetable farms and made a quick sale for them based on the client request. </a:t>
            </a:r>
          </a:p>
        </p:txBody>
      </p:sp>
      <p:sp>
        <p:nvSpPr>
          <p:cNvPr id="4" name="Slide Number Placeholder 3"/>
          <p:cNvSpPr>
            <a:spLocks noGrp="1"/>
          </p:cNvSpPr>
          <p:nvPr>
            <p:ph type="sldNum" sz="quarter" idx="10"/>
          </p:nvPr>
        </p:nvSpPr>
        <p:spPr/>
        <p:txBody>
          <a:bodyPr/>
          <a:lstStyle/>
          <a:p>
            <a:fld id="{68E9F2C7-8B39-484A-8118-DE6D998A37F2}" type="slidenum">
              <a:rPr lang="en-US" smtClean="0"/>
              <a:pPr/>
              <a:t>2</a:t>
            </a:fld>
            <a:endParaRPr lang="en-US" dirty="0"/>
          </a:p>
        </p:txBody>
      </p:sp>
    </p:spTree>
    <p:extLst>
      <p:ext uri="{BB962C8B-B14F-4D97-AF65-F5344CB8AC3E}">
        <p14:creationId xmlns:p14="http://schemas.microsoft.com/office/powerpoint/2010/main" xmlns="" val="2422277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ultramodern vegetable delivery company is an international organization operating globally to link farmers to the clients. The company targets to solve issues that vegetable farmers face frequently during the bumper harvest. Occasionally, farm products often go bad on the farm before reaching the market. This may occur when the road networks are poor, an instance that is common in developing nations. The same can also occur when the farms are located far away from the market. Such a situation is common in developed nations where lands are properly planned for settlement, industrial purpose and for farming. Planning can lead to the distant location of farms from residential or industrial areas that serves as the key market for the agricultural produce. </a:t>
            </a:r>
          </a:p>
          <a:p>
            <a:endParaRPr lang="en-US" dirty="0" smtClean="0"/>
          </a:p>
        </p:txBody>
      </p:sp>
      <p:sp>
        <p:nvSpPr>
          <p:cNvPr id="4" name="Slide Number Placeholder 3"/>
          <p:cNvSpPr>
            <a:spLocks noGrp="1"/>
          </p:cNvSpPr>
          <p:nvPr>
            <p:ph type="sldNum" sz="quarter" idx="10"/>
          </p:nvPr>
        </p:nvSpPr>
        <p:spPr/>
        <p:txBody>
          <a:bodyPr/>
          <a:lstStyle/>
          <a:p>
            <a:fld id="{68E9F2C7-8B39-484A-8118-DE6D998A37F2}" type="slidenum">
              <a:rPr lang="en-US" smtClean="0"/>
              <a:pPr/>
              <a:t>3</a:t>
            </a:fld>
            <a:endParaRPr lang="en-US" dirty="0"/>
          </a:p>
        </p:txBody>
      </p:sp>
    </p:spTree>
    <p:extLst>
      <p:ext uri="{BB962C8B-B14F-4D97-AF65-F5344CB8AC3E}">
        <p14:creationId xmlns:p14="http://schemas.microsoft.com/office/powerpoint/2010/main" xmlns="" val="2981441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Another problem the company needs to solve is the client’s satisfaction based on the quantity and quality of the farm products. Clients across the world often complain of the low-quality products when they get poor quality products in the market. The state of the market as far as hygiene is concerned can ruin the quality of the products. The state of cleanliness of the markets on the Middle East and Africa and ghettos of the developed nations depends entirely on the climatic conditions. Poor market condition impact poor quality on the firms produce. Ultramodern vegetable delivery company come as an intermediate in offering fresh product from the firms to avoid the quality issue. </a:t>
            </a:r>
          </a:p>
        </p:txBody>
      </p:sp>
      <p:sp>
        <p:nvSpPr>
          <p:cNvPr id="4" name="Slide Number Placeholder 3"/>
          <p:cNvSpPr>
            <a:spLocks noGrp="1"/>
          </p:cNvSpPr>
          <p:nvPr>
            <p:ph type="sldNum" sz="quarter" idx="10"/>
          </p:nvPr>
        </p:nvSpPr>
        <p:spPr/>
        <p:txBody>
          <a:bodyPr/>
          <a:lstStyle/>
          <a:p>
            <a:fld id="{68E9F2C7-8B39-484A-8118-DE6D998A37F2}" type="slidenum">
              <a:rPr lang="en-US" smtClean="0"/>
              <a:pPr/>
              <a:t>4</a:t>
            </a:fld>
            <a:endParaRPr lang="en-US" dirty="0"/>
          </a:p>
        </p:txBody>
      </p:sp>
    </p:spTree>
    <p:extLst>
      <p:ext uri="{BB962C8B-B14F-4D97-AF65-F5344CB8AC3E}">
        <p14:creationId xmlns:p14="http://schemas.microsoft.com/office/powerpoint/2010/main" xmlns="" val="3783979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quantity of the products also become an issue when the clients are not able to get the right quantity from the markets. Contributing factor can be the poor measurement techniques or the client might be in need of large quantities that smaller markets within their surrounding are not able to offer. Clients themselves can also exacerbate the quantity issue by lacking the appropriate transport means. Home delivery assured by Ultramodern vegetable Delivery Company proves to be the right solution to the quantity concerns. </a:t>
            </a:r>
          </a:p>
        </p:txBody>
      </p:sp>
      <p:sp>
        <p:nvSpPr>
          <p:cNvPr id="4" name="Slide Number Placeholder 3"/>
          <p:cNvSpPr>
            <a:spLocks noGrp="1"/>
          </p:cNvSpPr>
          <p:nvPr>
            <p:ph type="sldNum" sz="quarter" idx="10"/>
          </p:nvPr>
        </p:nvSpPr>
        <p:spPr/>
        <p:txBody>
          <a:bodyPr/>
          <a:lstStyle/>
          <a:p>
            <a:fld id="{68E9F2C7-8B39-484A-8118-DE6D998A37F2}" type="slidenum">
              <a:rPr lang="en-US" smtClean="0"/>
              <a:pPr/>
              <a:t>5</a:t>
            </a:fld>
            <a:endParaRPr lang="en-US" dirty="0"/>
          </a:p>
        </p:txBody>
      </p:sp>
    </p:spTree>
    <p:extLst>
      <p:ext uri="{BB962C8B-B14F-4D97-AF65-F5344CB8AC3E}">
        <p14:creationId xmlns:p14="http://schemas.microsoft.com/office/powerpoint/2010/main" xmlns="" val="2947640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Timely delivery is another concern targeted by the ultramodern vegetable delivery company. Clients in need of vegetables compromise their daily plan to create a special time for vegetable acquisition. This limited time can be used for other meaningful activates since the company delivers the products right at the doorstep.  </a:t>
            </a:r>
          </a:p>
          <a:p>
            <a:r>
              <a:rPr lang="en-US" dirty="0" smtClean="0"/>
              <a:t>The final problem targeted to be solved by the Ultramodern vegetable Delivery Company is the mode of requesting the vegetable from the market. The surety marketers give to the client when they request goods is not always 100%. Some business person fails to keep the order for the clients because they doubt of the payment or the seriousness of the client’s orders. </a:t>
            </a:r>
          </a:p>
        </p:txBody>
      </p:sp>
      <p:sp>
        <p:nvSpPr>
          <p:cNvPr id="4" name="Slide Number Placeholder 3"/>
          <p:cNvSpPr>
            <a:spLocks noGrp="1"/>
          </p:cNvSpPr>
          <p:nvPr>
            <p:ph type="sldNum" sz="quarter" idx="10"/>
          </p:nvPr>
        </p:nvSpPr>
        <p:spPr/>
        <p:txBody>
          <a:bodyPr/>
          <a:lstStyle/>
          <a:p>
            <a:fld id="{68E9F2C7-8B39-484A-8118-DE6D998A37F2}" type="slidenum">
              <a:rPr lang="en-US" smtClean="0"/>
              <a:pPr/>
              <a:t>6</a:t>
            </a:fld>
            <a:endParaRPr lang="en-US" dirty="0"/>
          </a:p>
        </p:txBody>
      </p:sp>
    </p:spTree>
    <p:extLst>
      <p:ext uri="{BB962C8B-B14F-4D97-AF65-F5344CB8AC3E}">
        <p14:creationId xmlns:p14="http://schemas.microsoft.com/office/powerpoint/2010/main" xmlns="" val="460292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Having acknowledged the issues or problems vegetable farmers and their client’s faces, the ultramodern vegetable delivery company has preferable solutions. These solutions, however, depend entirely on the issues encountered or the problems at hand. For the farm products that go bad before reaching the market, the company assures the farmers market of their products based on the client request. In most occasions, farm vegetables often go bad because of the early harvest or poor storage after the harvest. To minimize the chances of the early harvest, the company act as an intermediary between the farmers and the clients. Once the client requests the products through a mobile application that will be explained later in marketing activity section, the company sends the request to the farmer who then harvests their products with the absurdity that they will be bought.</a:t>
            </a:r>
            <a:endParaRPr lang="en-US" dirty="0"/>
          </a:p>
        </p:txBody>
      </p:sp>
      <p:sp>
        <p:nvSpPr>
          <p:cNvPr id="4" name="Slide Number Placeholder 3"/>
          <p:cNvSpPr>
            <a:spLocks noGrp="1"/>
          </p:cNvSpPr>
          <p:nvPr>
            <p:ph type="sldNum" sz="quarter" idx="10"/>
          </p:nvPr>
        </p:nvSpPr>
        <p:spPr/>
        <p:txBody>
          <a:bodyPr/>
          <a:lstStyle/>
          <a:p>
            <a:fld id="{68E9F2C7-8B39-484A-8118-DE6D998A37F2}" type="slidenum">
              <a:rPr lang="en-US" smtClean="0"/>
              <a:pPr/>
              <a:t>7</a:t>
            </a:fld>
            <a:endParaRPr lang="en-US" dirty="0"/>
          </a:p>
        </p:txBody>
      </p:sp>
    </p:spTree>
    <p:extLst>
      <p:ext uri="{BB962C8B-B14F-4D97-AF65-F5344CB8AC3E}">
        <p14:creationId xmlns:p14="http://schemas.microsoft.com/office/powerpoint/2010/main" xmlns="" val="3630639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On poor road infrastructure that might delay the delivery of the products or make go bad along the way, the company has a central or strategic market where they collect the products earlier based on the market statistics and locations where the vegetables are likely to be needed. This means that acquisition of some vegetables particularly fruits are made earlier to reduce the chances of delay that can be caused by the infrastructural issues. </a:t>
            </a:r>
          </a:p>
          <a:p>
            <a:r>
              <a:rPr lang="en-US" sz="1200" kern="1200" dirty="0" smtClean="0">
                <a:solidFill>
                  <a:schemeClr val="tx1"/>
                </a:solidFill>
                <a:effectLst/>
                <a:latin typeface="+mn-lt"/>
                <a:ea typeface="+mn-ea"/>
                <a:cs typeface="+mn-cs"/>
              </a:rPr>
              <a:t>Satisfaction of the client based on quality and quantity is another problem Ultramodern vegetable Delivery Company intends to deal with. The quality is assured through quick delivery made within a maximum of three hours. The product from the farm or the strategic stores must be of high quality since the team of experts within the company to ascertain that is there.</a:t>
            </a:r>
            <a:endParaRPr lang="en-US" dirty="0"/>
          </a:p>
        </p:txBody>
      </p:sp>
      <p:sp>
        <p:nvSpPr>
          <p:cNvPr id="4" name="Slide Number Placeholder 3"/>
          <p:cNvSpPr>
            <a:spLocks noGrp="1"/>
          </p:cNvSpPr>
          <p:nvPr>
            <p:ph type="sldNum" sz="quarter" idx="10"/>
          </p:nvPr>
        </p:nvSpPr>
        <p:spPr/>
        <p:txBody>
          <a:bodyPr/>
          <a:lstStyle/>
          <a:p>
            <a:fld id="{68E9F2C7-8B39-484A-8118-DE6D998A37F2}" type="slidenum">
              <a:rPr lang="en-US" smtClean="0"/>
              <a:pPr/>
              <a:t>8</a:t>
            </a:fld>
            <a:endParaRPr lang="en-US" dirty="0"/>
          </a:p>
        </p:txBody>
      </p:sp>
    </p:spTree>
    <p:extLst>
      <p:ext uri="{BB962C8B-B14F-4D97-AF65-F5344CB8AC3E}">
        <p14:creationId xmlns:p14="http://schemas.microsoft.com/office/powerpoint/2010/main" xmlns="" val="2404338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Quantity is not an issue to the company, with the availability of the company vans and Lorries, any quantity requested by the clients can be delivered right in time to their premises. </a:t>
            </a:r>
          </a:p>
          <a:p>
            <a:r>
              <a:rPr lang="en-US" sz="1200" kern="1200" dirty="0" smtClean="0">
                <a:solidFill>
                  <a:schemeClr val="tx1"/>
                </a:solidFill>
                <a:effectLst/>
                <a:latin typeface="+mn-lt"/>
                <a:ea typeface="+mn-ea"/>
                <a:cs typeface="+mn-cs"/>
              </a:rPr>
              <a:t>Other issues of the timely delivery and delivery mode are already solved, the company only takes a maximum of three hours to deliver the vegetable products, failure to this, communication must be made to the client with reasonable thoughts why the failure arose. Client’s does not need a transportation mode for the products bought, the company makes the door to door delivery. </a:t>
            </a:r>
          </a:p>
        </p:txBody>
      </p:sp>
      <p:sp>
        <p:nvSpPr>
          <p:cNvPr id="4" name="Slide Number Placeholder 3"/>
          <p:cNvSpPr>
            <a:spLocks noGrp="1"/>
          </p:cNvSpPr>
          <p:nvPr>
            <p:ph type="sldNum" sz="quarter" idx="10"/>
          </p:nvPr>
        </p:nvSpPr>
        <p:spPr/>
        <p:txBody>
          <a:bodyPr/>
          <a:lstStyle/>
          <a:p>
            <a:fld id="{68E9F2C7-8B39-484A-8118-DE6D998A37F2}" type="slidenum">
              <a:rPr lang="en-US" smtClean="0"/>
              <a:pPr/>
              <a:t>9</a:t>
            </a:fld>
            <a:endParaRPr lang="en-US" dirty="0"/>
          </a:p>
        </p:txBody>
      </p:sp>
    </p:spTree>
    <p:extLst>
      <p:ext uri="{BB962C8B-B14F-4D97-AF65-F5344CB8AC3E}">
        <p14:creationId xmlns:p14="http://schemas.microsoft.com/office/powerpoint/2010/main" xmlns="" val="461883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Ultramodern Vegetable Delivery Company’s major clients are the vegetable farmers and consumer. Farmers are targeted by the company to search market for their products. The company accomplishes this by public advisement on televisions, radios, and billboards on their vegetable product delivery services. The adverts are particular and give direction to farmers on how they can subscribe to the company services. Vegetable consumers likewise subscribe to the company services just like the farmers. The key difference, however, is that the farmers subscribe to get their products sold, while the consumers subscribe to get the vegetable products delivered to them in real time</a:t>
            </a:r>
            <a:endParaRPr lang="en-US" dirty="0"/>
          </a:p>
        </p:txBody>
      </p:sp>
      <p:sp>
        <p:nvSpPr>
          <p:cNvPr id="4" name="Slide Number Placeholder 3"/>
          <p:cNvSpPr>
            <a:spLocks noGrp="1"/>
          </p:cNvSpPr>
          <p:nvPr>
            <p:ph type="sldNum" sz="quarter" idx="10"/>
          </p:nvPr>
        </p:nvSpPr>
        <p:spPr/>
        <p:txBody>
          <a:bodyPr/>
          <a:lstStyle/>
          <a:p>
            <a:fld id="{68E9F2C7-8B39-484A-8118-DE6D998A37F2}" type="slidenum">
              <a:rPr lang="en-US" smtClean="0"/>
              <a:pPr/>
              <a:t>10</a:t>
            </a:fld>
            <a:endParaRPr lang="en-US" dirty="0"/>
          </a:p>
        </p:txBody>
      </p:sp>
    </p:spTree>
    <p:extLst>
      <p:ext uri="{BB962C8B-B14F-4D97-AF65-F5344CB8AC3E}">
        <p14:creationId xmlns:p14="http://schemas.microsoft.com/office/powerpoint/2010/main" xmlns="" val="372034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Boehmer, Li &amp; Saar (2018) highlights that the competitive landscape in business analysis is the means of exploring the direct and indirect competitors in the business. The process of identifying the business competitive landscape includes identifying the competitors. Here a clear line is put forth to whether the competitors are direct or indirect. The direct competitors to the Ultramodern Vegetable Delivery Company include companies around the globe that offer the same services of distributing the farm products directly to the clients. Others however, operates nationally within a nation’s jurisdiction. Examples include Armstrong produce that operates in the United States, Matarazzo Brothers CO in England and Canada, Tico Star Tropical in Spain, Costa Rica and Mexico. The list cannot end because Ultramodern Vegetable Delivery Company operates on a global scale.</a:t>
            </a:r>
          </a:p>
          <a:p>
            <a:endParaRPr lang="en-US" dirty="0"/>
          </a:p>
        </p:txBody>
      </p:sp>
      <p:sp>
        <p:nvSpPr>
          <p:cNvPr id="4" name="Slide Number Placeholder 3"/>
          <p:cNvSpPr>
            <a:spLocks noGrp="1"/>
          </p:cNvSpPr>
          <p:nvPr>
            <p:ph type="sldNum" sz="quarter" idx="10"/>
          </p:nvPr>
        </p:nvSpPr>
        <p:spPr/>
        <p:txBody>
          <a:bodyPr/>
          <a:lstStyle/>
          <a:p>
            <a:fld id="{68E9F2C7-8B39-484A-8118-DE6D998A37F2}" type="slidenum">
              <a:rPr lang="en-US" smtClean="0"/>
              <a:pPr/>
              <a:t>11</a:t>
            </a:fld>
            <a:endParaRPr lang="en-US" dirty="0"/>
          </a:p>
        </p:txBody>
      </p:sp>
    </p:spTree>
    <p:extLst>
      <p:ext uri="{BB962C8B-B14F-4D97-AF65-F5344CB8AC3E}">
        <p14:creationId xmlns:p14="http://schemas.microsoft.com/office/powerpoint/2010/main" xmlns="" val="35466239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Other direct competitors include the vegetable vendors in the conventional market that might miss the normal customer turnover as customers request goods directly from the farm. Indirect competitors are farmers that do not subscribe to our delivery services. Their state of being indirect come to be in that, the sale of their products do not affect the success of the company directly. The company is much sure that the customer base it has established cannot be overridden by other distributors.</a:t>
            </a:r>
            <a:endParaRPr lang="en-US" dirty="0"/>
          </a:p>
        </p:txBody>
      </p:sp>
      <p:sp>
        <p:nvSpPr>
          <p:cNvPr id="4" name="Slide Number Placeholder 3"/>
          <p:cNvSpPr>
            <a:spLocks noGrp="1"/>
          </p:cNvSpPr>
          <p:nvPr>
            <p:ph type="sldNum" sz="quarter" idx="10"/>
          </p:nvPr>
        </p:nvSpPr>
        <p:spPr/>
        <p:txBody>
          <a:bodyPr/>
          <a:lstStyle/>
          <a:p>
            <a:fld id="{68E9F2C7-8B39-484A-8118-DE6D998A37F2}" type="slidenum">
              <a:rPr lang="en-US" smtClean="0"/>
              <a:pPr/>
              <a:t>12</a:t>
            </a:fld>
            <a:endParaRPr lang="en-US" dirty="0"/>
          </a:p>
        </p:txBody>
      </p:sp>
    </p:spTree>
    <p:extLst>
      <p:ext uri="{BB962C8B-B14F-4D97-AF65-F5344CB8AC3E}">
        <p14:creationId xmlns:p14="http://schemas.microsoft.com/office/powerpoint/2010/main" xmlns="" val="1480553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Another step considered when analyzing the competitive landscape is the determination of the weaknesses and strength of the competitors. As far as our company is concerned, our strength relies on the use of information technology to get orders from clients and get goods from the farmers. Majority of our competitors both direct and indirect have not integrated their delivery process to the technology. They simply rely on the traditional phone calls and not a mobile application as we do. The strength of the competitors, however, is the long existence in the market. Venturing in a new market that has been dominated by others is often hard. This is the key challenges our company faces in the presence of the direct and indirect competitors.</a:t>
            </a:r>
          </a:p>
        </p:txBody>
      </p:sp>
      <p:sp>
        <p:nvSpPr>
          <p:cNvPr id="4" name="Slide Number Placeholder 3"/>
          <p:cNvSpPr>
            <a:spLocks noGrp="1"/>
          </p:cNvSpPr>
          <p:nvPr>
            <p:ph type="sldNum" sz="quarter" idx="10"/>
          </p:nvPr>
        </p:nvSpPr>
        <p:spPr/>
        <p:txBody>
          <a:bodyPr/>
          <a:lstStyle/>
          <a:p>
            <a:fld id="{68E9F2C7-8B39-484A-8118-DE6D998A37F2}" type="slidenum">
              <a:rPr lang="en-US" smtClean="0"/>
              <a:pPr/>
              <a:t>13</a:t>
            </a:fld>
            <a:endParaRPr lang="en-US" dirty="0"/>
          </a:p>
        </p:txBody>
      </p:sp>
    </p:spTree>
    <p:extLst>
      <p:ext uri="{BB962C8B-B14F-4D97-AF65-F5344CB8AC3E}">
        <p14:creationId xmlns:p14="http://schemas.microsoft.com/office/powerpoint/2010/main" xmlns="" val="2012647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company needs fund for several issues, first is to improve the state of service delivery. Funds are needed to buy more delivery vans to serve the wider market served by the company in the nations it covers. Also, the additional fund is needed to equip farmers with the modern smartphones capable of downloading and installing the appropriate mobile application for the company. Such funding is mostly needed to equip farmers in the rural areas of the developed nations who still believe in the ancient phones with no internet access. Also to increase the coverage of the company’s operation to reach the four corners of the globe, there is a need for funding to make this company better.</a:t>
            </a:r>
            <a:endParaRPr lang="en-US" dirty="0"/>
          </a:p>
        </p:txBody>
      </p:sp>
      <p:sp>
        <p:nvSpPr>
          <p:cNvPr id="4" name="Slide Number Placeholder 3"/>
          <p:cNvSpPr>
            <a:spLocks noGrp="1"/>
          </p:cNvSpPr>
          <p:nvPr>
            <p:ph type="sldNum" sz="quarter" idx="10"/>
          </p:nvPr>
        </p:nvSpPr>
        <p:spPr/>
        <p:txBody>
          <a:bodyPr/>
          <a:lstStyle/>
          <a:p>
            <a:fld id="{68E9F2C7-8B39-484A-8118-DE6D998A37F2}" type="slidenum">
              <a:rPr lang="en-US" smtClean="0"/>
              <a:pPr/>
              <a:t>14</a:t>
            </a:fld>
            <a:endParaRPr lang="en-US" dirty="0"/>
          </a:p>
        </p:txBody>
      </p:sp>
    </p:spTree>
    <p:extLst>
      <p:ext uri="{BB962C8B-B14F-4D97-AF65-F5344CB8AC3E}">
        <p14:creationId xmlns:p14="http://schemas.microsoft.com/office/powerpoint/2010/main" xmlns="" val="5787912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Finally, the company needs funding to settle the debt that is owed to other companies like general motors for the purchase of vehicles that are used for vegetable products transportation. Generally, just like all companies, our company needs fund for three major reason, one is for funding the growth through expansion of the operations, second settling debts and lastly asset purchase, funds here are applicable for empowering farmers with the smartphones and acquisition of new vans and lorries for transport (Ward, 2016). The company might also need to find to improve the technological base for future plans, like venturing on electric and flying cars for accessing the extreme remote farms.</a:t>
            </a:r>
            <a:endParaRPr lang="en-US" dirty="0"/>
          </a:p>
        </p:txBody>
      </p:sp>
      <p:sp>
        <p:nvSpPr>
          <p:cNvPr id="4" name="Slide Number Placeholder 3"/>
          <p:cNvSpPr>
            <a:spLocks noGrp="1"/>
          </p:cNvSpPr>
          <p:nvPr>
            <p:ph type="sldNum" sz="quarter" idx="10"/>
          </p:nvPr>
        </p:nvSpPr>
        <p:spPr/>
        <p:txBody>
          <a:bodyPr/>
          <a:lstStyle/>
          <a:p>
            <a:fld id="{68E9F2C7-8B39-484A-8118-DE6D998A37F2}" type="slidenum">
              <a:rPr lang="en-US" smtClean="0"/>
              <a:pPr/>
              <a:t>15</a:t>
            </a:fld>
            <a:endParaRPr lang="en-US" dirty="0"/>
          </a:p>
        </p:txBody>
      </p:sp>
    </p:spTree>
    <p:extLst>
      <p:ext uri="{BB962C8B-B14F-4D97-AF65-F5344CB8AC3E}">
        <p14:creationId xmlns:p14="http://schemas.microsoft.com/office/powerpoint/2010/main" xmlns="" val="12007350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is the means of bringing goods, in this case, the vegetable products to the market so that they can be purchased by the customers (Tanner et al., 2014). The sales channel in our company is majorly online. The company has an application that farmers and the consumers subscribe to. After downloading the Ultramodern Vegetable Delivery Company application farmers and clients have a chance of filling the details to whether they are farmers or clients. Farmers highlight the type of the products they produce and the exact location of their firms. The application work in collaboration with Google map to help farmers know their farm locations. They also record their hours of operations on the farm and time they can be easily reached. </a:t>
            </a:r>
            <a:endParaRPr lang="en-US" dirty="0"/>
          </a:p>
        </p:txBody>
      </p:sp>
      <p:sp>
        <p:nvSpPr>
          <p:cNvPr id="4" name="Slide Number Placeholder 3"/>
          <p:cNvSpPr>
            <a:spLocks noGrp="1"/>
          </p:cNvSpPr>
          <p:nvPr>
            <p:ph type="sldNum" sz="quarter" idx="10"/>
          </p:nvPr>
        </p:nvSpPr>
        <p:spPr/>
        <p:txBody>
          <a:bodyPr/>
          <a:lstStyle/>
          <a:p>
            <a:fld id="{68E9F2C7-8B39-484A-8118-DE6D998A37F2}" type="slidenum">
              <a:rPr lang="en-US" smtClean="0"/>
              <a:pPr/>
              <a:t>16</a:t>
            </a:fld>
            <a:endParaRPr lang="en-US" dirty="0"/>
          </a:p>
        </p:txBody>
      </p:sp>
    </p:spTree>
    <p:extLst>
      <p:ext uri="{BB962C8B-B14F-4D97-AF65-F5344CB8AC3E}">
        <p14:creationId xmlns:p14="http://schemas.microsoft.com/office/powerpoint/2010/main" xmlns="" val="13320761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Clients, on the other hand, feed their location and names only. The information form the client and the farmers are stored in the application that is then transferred to the company database. When a client needs vegetables, he or she uses the application to search for the nearby distributor, the application offers a range of 10 kilometers within which the client can look for the vendor. The vendor distributor then takes the order and reach the nearest farmer through the same application and make the delivery to the farmers. People can raise concerns that why must the company act in the middle of the client and farmers? The best reason is that the company acknowledges the effort of the farmers in the field and thus need them to remain strictly on the farm and minimize time wasted in distributing the products to the clients. </a:t>
            </a:r>
          </a:p>
        </p:txBody>
      </p:sp>
      <p:sp>
        <p:nvSpPr>
          <p:cNvPr id="4" name="Slide Number Placeholder 3"/>
          <p:cNvSpPr>
            <a:spLocks noGrp="1"/>
          </p:cNvSpPr>
          <p:nvPr>
            <p:ph type="sldNum" sz="quarter" idx="10"/>
          </p:nvPr>
        </p:nvSpPr>
        <p:spPr/>
        <p:txBody>
          <a:bodyPr/>
          <a:lstStyle/>
          <a:p>
            <a:fld id="{68E9F2C7-8B39-484A-8118-DE6D998A37F2}" type="slidenum">
              <a:rPr lang="en-US" smtClean="0"/>
              <a:pPr/>
              <a:t>17</a:t>
            </a:fld>
            <a:endParaRPr lang="en-US" dirty="0"/>
          </a:p>
        </p:txBody>
      </p:sp>
    </p:spTree>
    <p:extLst>
      <p:ext uri="{BB962C8B-B14F-4D97-AF65-F5344CB8AC3E}">
        <p14:creationId xmlns:p14="http://schemas.microsoft.com/office/powerpoint/2010/main" xmlns="" val="32139264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Marketing activities encompass actions considered prior to producing goods, during product sale and those carried out after product sale. Our company acknowledges the importance of distributing food products. Healthy eating always transforms into a healthy life. Having this as our policy, we majorly follow with keenness our marketing activities from the firm and after the products are sold. At the farm level, we ensure that all the products we supply are organically produced. By refereeing to organic production, I mean that our farmers use organic manure and organic pesticides for the production of vegetables. We look forward to sustainable production and therefore mind the health of the soils, environment and our clients. When selling the products, we ensure that carriers are clean and hygienic for carrying food items. We also make timely delivery to strengthen our reliability to the clients.</a:t>
            </a:r>
            <a:endParaRPr lang="en-US" dirty="0"/>
          </a:p>
        </p:txBody>
      </p:sp>
      <p:sp>
        <p:nvSpPr>
          <p:cNvPr id="4" name="Slide Number Placeholder 3"/>
          <p:cNvSpPr>
            <a:spLocks noGrp="1"/>
          </p:cNvSpPr>
          <p:nvPr>
            <p:ph type="sldNum" sz="quarter" idx="10"/>
          </p:nvPr>
        </p:nvSpPr>
        <p:spPr/>
        <p:txBody>
          <a:bodyPr/>
          <a:lstStyle/>
          <a:p>
            <a:fld id="{68E9F2C7-8B39-484A-8118-DE6D998A37F2}" type="slidenum">
              <a:rPr lang="en-US" smtClean="0"/>
              <a:pPr/>
              <a:t>18</a:t>
            </a:fld>
            <a:endParaRPr lang="en-US" dirty="0"/>
          </a:p>
        </p:txBody>
      </p:sp>
    </p:spTree>
    <p:extLst>
      <p:ext uri="{BB962C8B-B14F-4D97-AF65-F5344CB8AC3E}">
        <p14:creationId xmlns:p14="http://schemas.microsoft.com/office/powerpoint/2010/main" xmlns="" val="20316827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After the sale of vegetables, the clients have an automatic pop out in their mobile application and request them to rate the service delivery process and the quality of the products delivered to them in the previous 6 hours. We assume that vegetables supplied are consumed within six hours of delivery and thus set the application to automatically request for rating after six hours. Marketing activities have helped us to gauge the rate of satisfaction of the customers we serve. Bamossy &amp; Solomon (2016) highlights that marketing activities are helpful in determining the necessary changes needed in the market to maintain a competitive advantage.</a:t>
            </a:r>
          </a:p>
          <a:p>
            <a:endParaRPr lang="en-US" dirty="0"/>
          </a:p>
        </p:txBody>
      </p:sp>
      <p:sp>
        <p:nvSpPr>
          <p:cNvPr id="4" name="Slide Number Placeholder 3"/>
          <p:cNvSpPr>
            <a:spLocks noGrp="1"/>
          </p:cNvSpPr>
          <p:nvPr>
            <p:ph type="sldNum" sz="quarter" idx="10"/>
          </p:nvPr>
        </p:nvSpPr>
        <p:spPr/>
        <p:txBody>
          <a:bodyPr/>
          <a:lstStyle/>
          <a:p>
            <a:fld id="{68E9F2C7-8B39-484A-8118-DE6D998A37F2}" type="slidenum">
              <a:rPr lang="en-US" smtClean="0"/>
              <a:pPr/>
              <a:t>19</a:t>
            </a:fld>
            <a:endParaRPr lang="en-US" dirty="0"/>
          </a:p>
        </p:txBody>
      </p:sp>
    </p:spTree>
    <p:extLst>
      <p:ext uri="{BB962C8B-B14F-4D97-AF65-F5344CB8AC3E}">
        <p14:creationId xmlns:p14="http://schemas.microsoft.com/office/powerpoint/2010/main" xmlns="" val="1620057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company has a greater. With a significant part of state technology embedded in the company’s sales platform, there is a lot of confidence in future growth and existence. The world is evolving technologically and everyone is responding positively towards the change. In the near future, people will be too busy and married to the technology that everything includes product sale will be computerized. In response to the advancing technology, we are certain that our company will be at the forefront of making all food supplies to home.</a:t>
            </a:r>
          </a:p>
          <a:p>
            <a:r>
              <a:rPr lang="en-US" sz="1200" kern="1200" dirty="0" smtClean="0">
                <a:solidFill>
                  <a:schemeClr val="tx1"/>
                </a:solidFill>
                <a:effectLst/>
                <a:latin typeface="+mn-lt"/>
                <a:ea typeface="+mn-ea"/>
                <a:cs typeface="+mn-cs"/>
              </a:rPr>
              <a:t>The company also plans to have its own farms in the near future to avoid the deceit that some farmers exhibit. While we believe that we purely deal with organic farm products, some farmers might be lying to us and thus deliver false goods to the clients. </a:t>
            </a:r>
          </a:p>
          <a:p>
            <a:endParaRPr lang="en-US" dirty="0"/>
          </a:p>
        </p:txBody>
      </p:sp>
      <p:sp>
        <p:nvSpPr>
          <p:cNvPr id="4" name="Slide Number Placeholder 3"/>
          <p:cNvSpPr>
            <a:spLocks noGrp="1"/>
          </p:cNvSpPr>
          <p:nvPr>
            <p:ph type="sldNum" sz="quarter" idx="10"/>
          </p:nvPr>
        </p:nvSpPr>
        <p:spPr/>
        <p:txBody>
          <a:bodyPr/>
          <a:lstStyle/>
          <a:p>
            <a:fld id="{68E9F2C7-8B39-484A-8118-DE6D998A37F2}" type="slidenum">
              <a:rPr lang="en-US" smtClean="0"/>
              <a:pPr/>
              <a:t>20</a:t>
            </a:fld>
            <a:endParaRPr lang="en-US" dirty="0"/>
          </a:p>
        </p:txBody>
      </p:sp>
    </p:spTree>
    <p:extLst>
      <p:ext uri="{BB962C8B-B14F-4D97-AF65-F5344CB8AC3E}">
        <p14:creationId xmlns:p14="http://schemas.microsoft.com/office/powerpoint/2010/main" xmlns="" val="17509276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key role partners in our origination are farmers that produce the goods we supply to the clients. We also partner with other farmers that do not produce vegetable, for instance, dairy and beef farmers to get easy access to the organic manure that we supply to the farmers that cannot access the manure. Lastly, our great partners are clients that make the business successful. The clients are of all gender, age and race, what is needed to be a client is only a smartphone capable of downloading and installing our company application. </a:t>
            </a:r>
          </a:p>
          <a:p>
            <a:endParaRPr lang="en-US" dirty="0"/>
          </a:p>
        </p:txBody>
      </p:sp>
      <p:sp>
        <p:nvSpPr>
          <p:cNvPr id="4" name="Slide Number Placeholder 3"/>
          <p:cNvSpPr>
            <a:spLocks noGrp="1"/>
          </p:cNvSpPr>
          <p:nvPr>
            <p:ph type="sldNum" sz="quarter" idx="10"/>
          </p:nvPr>
        </p:nvSpPr>
        <p:spPr/>
        <p:txBody>
          <a:bodyPr/>
          <a:lstStyle/>
          <a:p>
            <a:fld id="{68E9F2C7-8B39-484A-8118-DE6D998A37F2}" type="slidenum">
              <a:rPr lang="en-US" smtClean="0"/>
              <a:pPr/>
              <a:t>21</a:t>
            </a:fld>
            <a:endParaRPr lang="en-US" dirty="0"/>
          </a:p>
        </p:txBody>
      </p:sp>
    </p:spTree>
    <p:extLst>
      <p:ext uri="{BB962C8B-B14F-4D97-AF65-F5344CB8AC3E}">
        <p14:creationId xmlns:p14="http://schemas.microsoft.com/office/powerpoint/2010/main" xmlns="" val="29215257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6591E5D8-8CF5-4BAF-9F6C-55E49BE04DBD}" type="datetimeFigureOut">
              <a:rPr lang="en-US" smtClean="0"/>
              <a:pPr/>
              <a:t>10/11/2018</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3CDA594C-CA66-47BA-AE45-C210E770C7BC}"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591E5D8-8CF5-4BAF-9F6C-55E49BE04DBD}" type="datetimeFigureOut">
              <a:rPr lang="en-US" smtClean="0"/>
              <a:pPr/>
              <a:t>10/11/2018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3CDA594C-CA66-47BA-AE45-C210E770C7BC}"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591E5D8-8CF5-4BAF-9F6C-55E49BE04DBD}" type="datetimeFigureOut">
              <a:rPr lang="en-US" smtClean="0"/>
              <a:pPr/>
              <a:t>10/11/2018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3CDA594C-CA66-47BA-AE45-C210E770C7BC}" type="slidenum">
              <a:rPr lang="en-US" smtClean="0"/>
              <a:pPr/>
              <a:t>‹#›</a:t>
            </a:fld>
            <a:endParaRPr lang="en-US" dirty="0"/>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591E5D8-8CF5-4BAF-9F6C-55E49BE04DBD}" type="datetimeFigureOut">
              <a:rPr lang="en-US" smtClean="0"/>
              <a:pPr/>
              <a:t>10/11/2018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3CDA594C-CA66-47BA-AE45-C210E770C7BC}"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591E5D8-8CF5-4BAF-9F6C-55E49BE04DBD}" type="datetimeFigureOut">
              <a:rPr lang="en-US" smtClean="0"/>
              <a:pPr/>
              <a:t>10/11/2018</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3CDA594C-CA66-47BA-AE45-C210E770C7BC}"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6591E5D8-8CF5-4BAF-9F6C-55E49BE04DBD}" type="datetimeFigureOut">
              <a:rPr lang="en-US" smtClean="0"/>
              <a:pPr/>
              <a:t>10/11/2018</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3CDA594C-CA66-47BA-AE45-C210E770C7BC}"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6591E5D8-8CF5-4BAF-9F6C-55E49BE04DBD}" type="datetimeFigureOut">
              <a:rPr lang="en-US" smtClean="0"/>
              <a:pPr/>
              <a:t>10/11/2018</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3CDA594C-CA66-47BA-AE45-C210E770C7B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extLst/>
          </a:lstStyle>
          <a:p>
            <a:fld id="{6591E5D8-8CF5-4BAF-9F6C-55E49BE04DBD}" type="datetimeFigureOut">
              <a:rPr lang="en-US" smtClean="0"/>
              <a:pPr/>
              <a:t>10/11/2018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3CDA594C-CA66-47BA-AE45-C210E770C7B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6591E5D8-8CF5-4BAF-9F6C-55E49BE04DBD}" type="datetimeFigureOut">
              <a:rPr lang="en-US" smtClean="0"/>
              <a:pPr/>
              <a:t>10/11/2018</a:t>
            </a:fld>
            <a:endParaRPr lang="en-US" dirty="0"/>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3CDA594C-CA66-47BA-AE45-C210E770C7BC}" type="slidenum">
              <a:rPr lang="en-US" smtClean="0"/>
              <a:pPr/>
              <a:t>‹#›</a:t>
            </a:fld>
            <a:endParaRPr lang="en-US" dirty="0"/>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8056" y="5791253"/>
            <a:ext cx="4536419"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591E5D8-8CF5-4BAF-9F6C-55E49BE04DBD}" type="datetimeFigureOut">
              <a:rPr lang="en-US" smtClean="0"/>
              <a:pPr/>
              <a:t>10/11/2018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3CDA594C-CA66-47BA-AE45-C210E770C7B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591E5D8-8CF5-4BAF-9F6C-55E49BE04DBD}" type="datetimeFigureOut">
              <a:rPr lang="en-US" smtClean="0"/>
              <a:pPr/>
              <a:t>10/11/2018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3CDA594C-CA66-47BA-AE45-C210E770C7B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3" name="Freeform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8056" y="5791253"/>
            <a:ext cx="4536419"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6591E5D8-8CF5-4BAF-9F6C-55E49BE04DBD}" type="datetimeFigureOut">
              <a:rPr lang="en-US" smtClean="0"/>
              <a:pPr/>
              <a:t>10/11/2018</a:t>
            </a:fld>
            <a:endParaRPr lang="en-US" dirty="0"/>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3CDA594C-CA66-47BA-AE45-C210E770C7B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500" dirty="0">
                <a:latin typeface="Times New Roman" panose="02020603050405020304" pitchFamily="18" charset="0"/>
                <a:ea typeface="Tahoma" panose="020B0604030504040204" pitchFamily="34" charset="0"/>
                <a:cs typeface="Times New Roman" panose="02020603050405020304" pitchFamily="18" charset="0"/>
              </a:rPr>
              <a:t>Ultramodern Vegetable Delivery </a:t>
            </a:r>
            <a:r>
              <a:rPr lang="en-US" sz="4500" dirty="0" smtClean="0">
                <a:latin typeface="Times New Roman" panose="02020603050405020304" pitchFamily="18" charset="0"/>
                <a:ea typeface="Tahoma" panose="020B0604030504040204" pitchFamily="34" charset="0"/>
                <a:cs typeface="Times New Roman" panose="02020603050405020304" pitchFamily="18" charset="0"/>
              </a:rPr>
              <a:t>Company</a:t>
            </a:r>
            <a:endParaRPr lang="en-US" sz="4500" dirty="0">
              <a:latin typeface="Times New Roman" panose="02020603050405020304" pitchFamily="18" charset="0"/>
              <a:ea typeface="Tahoma" panose="020B0604030504040204" pitchFamily="34"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US" sz="3000" dirty="0" smtClean="0">
                <a:latin typeface="Times New Roman" panose="02020603050405020304" pitchFamily="18" charset="0"/>
                <a:cs typeface="Times New Roman" panose="02020603050405020304" pitchFamily="18" charset="0"/>
              </a:rPr>
              <a:t>Organic farm vegetable distributor </a:t>
            </a:r>
            <a:endParaRPr lang="en-US" sz="3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561168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company’s name is Ultramodern Vegetable delivery Company</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It has a sole purpose of delivering agricultural products from farms to the targeted clients based on their request. </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products are of organic nature </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This company is more of an online platform.</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Client makes request online for the delivery</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company delivers product upon the request.</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company collaborated with the farmers from different vegetable farms and made a quick sale for them based on the client request. </a:t>
            </a:r>
          </a:p>
        </p:txBody>
      </p:sp>
      <p:sp>
        <p:nvSpPr>
          <p:cNvPr id="2" name="Title 1"/>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Company Headline </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0114521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buFont typeface="Wingdings" panose="05000000000000000000" pitchFamily="2" charset="2"/>
              <a:buChar char="v"/>
            </a:pPr>
            <a:r>
              <a:rPr lang="en-US" sz="2500" dirty="0">
                <a:latin typeface="Times New Roman" panose="02020603050405020304" pitchFamily="18" charset="0"/>
                <a:cs typeface="Times New Roman" panose="02020603050405020304" pitchFamily="18" charset="0"/>
              </a:rPr>
              <a:t>The ultramodern vegetable delivery company is an international </a:t>
            </a:r>
            <a:r>
              <a:rPr lang="en-US" sz="2500" dirty="0" smtClean="0">
                <a:latin typeface="Times New Roman" panose="02020603050405020304" pitchFamily="18" charset="0"/>
                <a:cs typeface="Times New Roman" panose="02020603050405020304" pitchFamily="18" charset="0"/>
              </a:rPr>
              <a:t>organization</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It links </a:t>
            </a:r>
            <a:r>
              <a:rPr lang="en-US" sz="2500" dirty="0">
                <a:latin typeface="Times New Roman" panose="02020603050405020304" pitchFamily="18" charset="0"/>
                <a:cs typeface="Times New Roman" panose="02020603050405020304" pitchFamily="18" charset="0"/>
              </a:rPr>
              <a:t>farmers to the clients.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a:t>
            </a:r>
            <a:r>
              <a:rPr lang="en-US" sz="2500" dirty="0">
                <a:latin typeface="Times New Roman" panose="02020603050405020304" pitchFamily="18" charset="0"/>
                <a:cs typeface="Times New Roman" panose="02020603050405020304" pitchFamily="18" charset="0"/>
              </a:rPr>
              <a:t>company targets to solve issues that vegetable farmers face frequently during the bumper harvest.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Occasionally</a:t>
            </a:r>
            <a:r>
              <a:rPr lang="en-US" sz="2500" dirty="0">
                <a:latin typeface="Times New Roman" panose="02020603050405020304" pitchFamily="18" charset="0"/>
                <a:cs typeface="Times New Roman" panose="02020603050405020304" pitchFamily="18" charset="0"/>
              </a:rPr>
              <a:t>, farm products often go bad on the farm before reaching the market.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Poor infrastructure contributes produce spoilage on firms.</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Some firms are also located away from market.</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Other products go bad because of early harvesting and poor storage. </a:t>
            </a:r>
            <a:endParaRPr lang="en-US" sz="25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Problems identified by the company </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68933697"/>
      </p:ext>
    </p:extLst>
  </p:cSld>
  <p:clrMapOvr>
    <a:masterClrMapping/>
  </p:clrMapOvr>
  <p:transition>
    <p:zoom/>
    <p:sndAc>
      <p:stSnd>
        <p:snd r:embed="rId3" name="camera.wav"/>
      </p:stSnd>
    </p:sndAc>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Client’s satisfaction is another issue.</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Clients </a:t>
            </a:r>
            <a:r>
              <a:rPr lang="en-US" sz="2500" dirty="0">
                <a:latin typeface="Times New Roman" panose="02020603050405020304" pitchFamily="18" charset="0"/>
                <a:cs typeface="Times New Roman" panose="02020603050405020304" pitchFamily="18" charset="0"/>
              </a:rPr>
              <a:t>across the world often complain of the low-quality </a:t>
            </a:r>
            <a:r>
              <a:rPr lang="en-US" sz="2500" dirty="0" smtClean="0">
                <a:latin typeface="Times New Roman" panose="02020603050405020304" pitchFamily="18" charset="0"/>
                <a:cs typeface="Times New Roman" panose="02020603050405020304" pitchFamily="18" charset="0"/>
              </a:rPr>
              <a:t>products.</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Others complain of right quantity. </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a:t>
            </a:r>
            <a:r>
              <a:rPr lang="en-US" sz="2500" dirty="0">
                <a:latin typeface="Times New Roman" panose="02020603050405020304" pitchFamily="18" charset="0"/>
                <a:cs typeface="Times New Roman" panose="02020603050405020304" pitchFamily="18" charset="0"/>
              </a:rPr>
              <a:t>state of the market as far as hygiene is concerned can ruin the quality of the products.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Poor </a:t>
            </a:r>
            <a:r>
              <a:rPr lang="en-US" sz="2500" dirty="0">
                <a:latin typeface="Times New Roman" panose="02020603050405020304" pitchFamily="18" charset="0"/>
                <a:cs typeface="Times New Roman" panose="02020603050405020304" pitchFamily="18" charset="0"/>
              </a:rPr>
              <a:t>market condition impact poor quality on the firms produce</a:t>
            </a:r>
            <a:r>
              <a:rPr lang="en-US" sz="25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These trends are common in developing nations.  </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Ultramodern </a:t>
            </a:r>
            <a:r>
              <a:rPr lang="en-US" sz="2500" dirty="0">
                <a:latin typeface="Times New Roman" panose="02020603050405020304" pitchFamily="18" charset="0"/>
                <a:cs typeface="Times New Roman" panose="02020603050405020304" pitchFamily="18" charset="0"/>
              </a:rPr>
              <a:t>vegetable delivery company come as an intermediate in offering fresh product from the firms to avoid the quality issue. </a:t>
            </a:r>
          </a:p>
        </p:txBody>
      </p:sp>
      <p:sp>
        <p:nvSpPr>
          <p:cNvPr id="2" name="Title 1"/>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Problems identified by the company cont.</a:t>
            </a:r>
            <a:endParaRPr lang="en-US" sz="4000" dirty="0"/>
          </a:p>
        </p:txBody>
      </p:sp>
    </p:spTree>
    <p:extLst>
      <p:ext uri="{BB962C8B-B14F-4D97-AF65-F5344CB8AC3E}">
        <p14:creationId xmlns:p14="http://schemas.microsoft.com/office/powerpoint/2010/main" xmlns="" val="416979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US" sz="2500" dirty="0">
                <a:latin typeface="Times New Roman" panose="02020603050405020304" pitchFamily="18" charset="0"/>
                <a:cs typeface="Times New Roman" panose="02020603050405020304" pitchFamily="18" charset="0"/>
              </a:rPr>
              <a:t>The quantity of the products </a:t>
            </a:r>
            <a:r>
              <a:rPr lang="en-US" sz="2500" dirty="0" smtClean="0">
                <a:latin typeface="Times New Roman" panose="02020603050405020304" pitchFamily="18" charset="0"/>
                <a:cs typeface="Times New Roman" panose="02020603050405020304" pitchFamily="18" charset="0"/>
              </a:rPr>
              <a:t>is another issue.</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It arises when </a:t>
            </a:r>
            <a:r>
              <a:rPr lang="en-US" sz="2500" dirty="0">
                <a:latin typeface="Times New Roman" panose="02020603050405020304" pitchFamily="18" charset="0"/>
                <a:cs typeface="Times New Roman" panose="02020603050405020304" pitchFamily="18" charset="0"/>
              </a:rPr>
              <a:t>the clients are not able to get the right quantity from the markets.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Contributing </a:t>
            </a:r>
            <a:r>
              <a:rPr lang="en-US" sz="2500" dirty="0">
                <a:latin typeface="Times New Roman" panose="02020603050405020304" pitchFamily="18" charset="0"/>
                <a:cs typeface="Times New Roman" panose="02020603050405020304" pitchFamily="18" charset="0"/>
              </a:rPr>
              <a:t>factor can be the poor measurement </a:t>
            </a:r>
            <a:r>
              <a:rPr lang="en-US" sz="2500" dirty="0" smtClean="0">
                <a:latin typeface="Times New Roman" panose="02020603050405020304" pitchFamily="18" charset="0"/>
                <a:cs typeface="Times New Roman" panose="02020603050405020304" pitchFamily="18" charset="0"/>
              </a:rPr>
              <a:t>techniques.</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Also, client might need larger quantity unavailable in the market.</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Clients </a:t>
            </a:r>
            <a:r>
              <a:rPr lang="en-US" sz="2500" dirty="0">
                <a:latin typeface="Times New Roman" panose="02020603050405020304" pitchFamily="18" charset="0"/>
                <a:cs typeface="Times New Roman" panose="02020603050405020304" pitchFamily="18" charset="0"/>
              </a:rPr>
              <a:t>themselves can also exacerbate the quantity issue by lacking the appropriate transport means.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Home </a:t>
            </a:r>
            <a:r>
              <a:rPr lang="en-US" sz="2500" dirty="0">
                <a:latin typeface="Times New Roman" panose="02020603050405020304" pitchFamily="18" charset="0"/>
                <a:cs typeface="Times New Roman" panose="02020603050405020304" pitchFamily="18" charset="0"/>
              </a:rPr>
              <a:t>delivery assured by Ultramodern vegetable Delivery Company proves to be the right solution to the quantity concerns. </a:t>
            </a:r>
          </a:p>
        </p:txBody>
      </p:sp>
      <p:sp>
        <p:nvSpPr>
          <p:cNvPr id="2" name="Title 1"/>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Problems identified by the company cont.</a:t>
            </a:r>
            <a:endParaRPr lang="en-US" sz="4000" dirty="0"/>
          </a:p>
        </p:txBody>
      </p:sp>
    </p:spTree>
    <p:extLst>
      <p:ext uri="{BB962C8B-B14F-4D97-AF65-F5344CB8AC3E}">
        <p14:creationId xmlns:p14="http://schemas.microsoft.com/office/powerpoint/2010/main" xmlns="" val="2188016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buFont typeface="Wingdings" panose="05000000000000000000" pitchFamily="2" charset="2"/>
              <a:buChar char="v"/>
            </a:pPr>
            <a:r>
              <a:rPr lang="en-US" sz="2500" dirty="0">
                <a:latin typeface="Times New Roman" panose="02020603050405020304" pitchFamily="18" charset="0"/>
                <a:cs typeface="Times New Roman" panose="02020603050405020304" pitchFamily="18" charset="0"/>
              </a:rPr>
              <a:t>Timely delivery is another </a:t>
            </a:r>
            <a:r>
              <a:rPr lang="en-US" sz="2500" dirty="0" smtClean="0">
                <a:latin typeface="Times New Roman" panose="02020603050405020304" pitchFamily="18" charset="0"/>
                <a:cs typeface="Times New Roman" panose="02020603050405020304" pitchFamily="18" charset="0"/>
              </a:rPr>
              <a:t>concern.</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Clients </a:t>
            </a:r>
            <a:r>
              <a:rPr lang="en-US" sz="2500" dirty="0">
                <a:latin typeface="Times New Roman" panose="02020603050405020304" pitchFamily="18" charset="0"/>
                <a:cs typeface="Times New Roman" panose="02020603050405020304" pitchFamily="18" charset="0"/>
              </a:rPr>
              <a:t>in need of vegetables compromise their daily plan to create a special time for vegetable acquisition.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This </a:t>
            </a:r>
            <a:r>
              <a:rPr lang="en-US" sz="2500" dirty="0">
                <a:latin typeface="Times New Roman" panose="02020603050405020304" pitchFamily="18" charset="0"/>
                <a:cs typeface="Times New Roman" panose="02020603050405020304" pitchFamily="18" charset="0"/>
              </a:rPr>
              <a:t>limited time can be used for other meaningful activates since the company delivers the products right at the doorstep.  </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final issue is mode of transportation of the products.</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a:t>
            </a:r>
            <a:r>
              <a:rPr lang="en-US" sz="2500" dirty="0">
                <a:latin typeface="Times New Roman" panose="02020603050405020304" pitchFamily="18" charset="0"/>
                <a:cs typeface="Times New Roman" panose="02020603050405020304" pitchFamily="18" charset="0"/>
              </a:rPr>
              <a:t>surety marketers give to the client when they request goods is not always 100%.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Some </a:t>
            </a:r>
            <a:r>
              <a:rPr lang="en-US" sz="2500" dirty="0">
                <a:latin typeface="Times New Roman" panose="02020603050405020304" pitchFamily="18" charset="0"/>
                <a:cs typeface="Times New Roman" panose="02020603050405020304" pitchFamily="18" charset="0"/>
              </a:rPr>
              <a:t>business person fails to keep the order for the clients because they doubt of the payment or the seriousness of the client’s orders. </a:t>
            </a:r>
          </a:p>
          <a:p>
            <a:pPr>
              <a:buFont typeface="Wingdings" panose="05000000000000000000" pitchFamily="2" charset="2"/>
              <a:buChar char="v"/>
            </a:pPr>
            <a:endParaRPr lang="en-US" sz="25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Problems identified by the company cont.</a:t>
            </a:r>
            <a:endParaRPr lang="en-US" sz="4000" dirty="0"/>
          </a:p>
        </p:txBody>
      </p:sp>
    </p:spTree>
    <p:extLst>
      <p:ext uri="{BB962C8B-B14F-4D97-AF65-F5344CB8AC3E}">
        <p14:creationId xmlns:p14="http://schemas.microsoft.com/office/powerpoint/2010/main" xmlns="" val="2393642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solutions </a:t>
            </a:r>
            <a:r>
              <a:rPr lang="en-US" sz="2500" dirty="0">
                <a:latin typeface="Times New Roman" panose="02020603050405020304" pitchFamily="18" charset="0"/>
                <a:cs typeface="Times New Roman" panose="02020603050405020304" pitchFamily="18" charset="0"/>
              </a:rPr>
              <a:t>depend entirely on the issues encountered or the problems at hand.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For </a:t>
            </a:r>
            <a:r>
              <a:rPr lang="en-US" sz="2500" dirty="0">
                <a:latin typeface="Times New Roman" panose="02020603050405020304" pitchFamily="18" charset="0"/>
                <a:cs typeface="Times New Roman" panose="02020603050405020304" pitchFamily="18" charset="0"/>
              </a:rPr>
              <a:t>the farm products that go bad before reaching the market, </a:t>
            </a:r>
            <a:r>
              <a:rPr lang="en-US" sz="2500" dirty="0" smtClean="0">
                <a:latin typeface="Times New Roman" panose="02020603050405020304" pitchFamily="18" charset="0"/>
                <a:cs typeface="Times New Roman" panose="02020603050405020304" pitchFamily="18" charset="0"/>
              </a:rPr>
              <a:t>timely delivery is assured.</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company delivers good as per the client request.</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This also minimize spoilage due to early harvest.</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company act as intermediary between farmers and client.</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Company is liable to the damages when goods are rejected. </a:t>
            </a:r>
            <a:endParaRPr lang="en-US" sz="25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Solutions Ultramodern vegetable delivery company offers</a:t>
            </a:r>
          </a:p>
        </p:txBody>
      </p:sp>
    </p:spTree>
    <p:extLst>
      <p:ext uri="{BB962C8B-B14F-4D97-AF65-F5344CB8AC3E}">
        <p14:creationId xmlns:p14="http://schemas.microsoft.com/office/powerpoint/2010/main" xmlns="" val="3825939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US" sz="2500" dirty="0">
                <a:latin typeface="Times New Roman" panose="02020603050405020304" pitchFamily="18" charset="0"/>
                <a:cs typeface="Times New Roman" panose="02020603050405020304" pitchFamily="18" charset="0"/>
              </a:rPr>
              <a:t>On poor road </a:t>
            </a:r>
            <a:r>
              <a:rPr lang="en-US" sz="2500" dirty="0" smtClean="0">
                <a:latin typeface="Times New Roman" panose="02020603050405020304" pitchFamily="18" charset="0"/>
                <a:cs typeface="Times New Roman" panose="02020603050405020304" pitchFamily="18" charset="0"/>
              </a:rPr>
              <a:t>infrastructure, the </a:t>
            </a:r>
            <a:r>
              <a:rPr lang="en-US" sz="2500" dirty="0">
                <a:latin typeface="Times New Roman" panose="02020603050405020304" pitchFamily="18" charset="0"/>
                <a:cs typeface="Times New Roman" panose="02020603050405020304" pitchFamily="18" charset="0"/>
              </a:rPr>
              <a:t>company has a central or strategic </a:t>
            </a:r>
            <a:r>
              <a:rPr lang="en-US" sz="2500" dirty="0" smtClean="0">
                <a:latin typeface="Times New Roman" panose="02020603050405020304" pitchFamily="18" charset="0"/>
                <a:cs typeface="Times New Roman" panose="02020603050405020304" pitchFamily="18" charset="0"/>
              </a:rPr>
              <a:t>market.</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Here, we collect </a:t>
            </a:r>
            <a:r>
              <a:rPr lang="en-US" sz="2500" dirty="0">
                <a:latin typeface="Times New Roman" panose="02020603050405020304" pitchFamily="18" charset="0"/>
                <a:cs typeface="Times New Roman" panose="02020603050405020304" pitchFamily="18" charset="0"/>
              </a:rPr>
              <a:t>the products earlier based on the market statistics and locations where the vegetables are likely to be needed.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time of products delivery is reduced. </a:t>
            </a:r>
            <a:endParaRPr lang="en-US" sz="25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a:latin typeface="Times New Roman" panose="02020603050405020304" pitchFamily="18" charset="0"/>
                <a:cs typeface="Times New Roman" panose="02020603050405020304" pitchFamily="18" charset="0"/>
              </a:rPr>
              <a:t>Satisfaction of the client based on quality and quantity is another </a:t>
            </a:r>
            <a:r>
              <a:rPr lang="en-US" sz="2500" dirty="0" smtClean="0">
                <a:latin typeface="Times New Roman" panose="02020603050405020304" pitchFamily="18" charset="0"/>
                <a:cs typeface="Times New Roman" panose="02020603050405020304" pitchFamily="18" charset="0"/>
              </a:rPr>
              <a:t>problem</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a:t>
            </a:r>
            <a:r>
              <a:rPr lang="en-US" sz="2500" dirty="0">
                <a:latin typeface="Times New Roman" panose="02020603050405020304" pitchFamily="18" charset="0"/>
                <a:cs typeface="Times New Roman" panose="02020603050405020304" pitchFamily="18" charset="0"/>
              </a:rPr>
              <a:t>quality is assured through quick delivery made within a maximum of three hours.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a:t>
            </a:r>
            <a:r>
              <a:rPr lang="en-US" sz="2500" dirty="0">
                <a:latin typeface="Times New Roman" panose="02020603050405020304" pitchFamily="18" charset="0"/>
                <a:cs typeface="Times New Roman" panose="02020603050405020304" pitchFamily="18" charset="0"/>
              </a:rPr>
              <a:t>product from the farm or the strategic stores must be of high </a:t>
            </a:r>
            <a:r>
              <a:rPr lang="en-US" sz="2500" dirty="0" smtClean="0">
                <a:latin typeface="Times New Roman" panose="02020603050405020304" pitchFamily="18" charset="0"/>
                <a:cs typeface="Times New Roman" panose="02020603050405020304" pitchFamily="18" charset="0"/>
              </a:rPr>
              <a:t>quality.</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a:t>
            </a:r>
            <a:r>
              <a:rPr lang="en-US" sz="2500" dirty="0">
                <a:latin typeface="Times New Roman" panose="02020603050405020304" pitchFamily="18" charset="0"/>
                <a:cs typeface="Times New Roman" panose="02020603050405020304" pitchFamily="18" charset="0"/>
              </a:rPr>
              <a:t>team of experts within the company </a:t>
            </a:r>
            <a:r>
              <a:rPr lang="en-US" sz="2500" dirty="0" smtClean="0">
                <a:latin typeface="Times New Roman" panose="02020603050405020304" pitchFamily="18" charset="0"/>
                <a:cs typeface="Times New Roman" panose="02020603050405020304" pitchFamily="18" charset="0"/>
              </a:rPr>
              <a:t>ascertain quality.</a:t>
            </a:r>
            <a:endParaRPr lang="en-US" sz="25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fontScale="90000"/>
          </a:bodyPr>
          <a:lstStyle/>
          <a:p>
            <a:pPr algn="ctr"/>
            <a:r>
              <a:rPr lang="en-US" sz="4000" dirty="0" smtClean="0">
                <a:latin typeface="Times New Roman" panose="02020603050405020304" pitchFamily="18" charset="0"/>
                <a:cs typeface="Times New Roman" panose="02020603050405020304" pitchFamily="18" charset="0"/>
              </a:rPr>
              <a:t>Solutions Ultramodern vegetable delivery company offers cont. </a:t>
            </a:r>
            <a:endParaRPr lang="en-US" sz="4000" dirty="0"/>
          </a:p>
        </p:txBody>
      </p:sp>
    </p:spTree>
    <p:extLst>
      <p:ext uri="{BB962C8B-B14F-4D97-AF65-F5344CB8AC3E}">
        <p14:creationId xmlns:p14="http://schemas.microsoft.com/office/powerpoint/2010/main" xmlns="" val="4241461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US" sz="2500" dirty="0">
                <a:latin typeface="Times New Roman" panose="02020603050405020304" pitchFamily="18" charset="0"/>
                <a:cs typeface="Times New Roman" panose="02020603050405020304" pitchFamily="18" charset="0"/>
              </a:rPr>
              <a:t> Quantity is not an issue to the </a:t>
            </a:r>
            <a:r>
              <a:rPr lang="en-US" sz="2500" dirty="0" smtClean="0">
                <a:latin typeface="Times New Roman" panose="02020603050405020304" pitchFamily="18" charset="0"/>
                <a:cs typeface="Times New Roman" panose="02020603050405020304" pitchFamily="18" charset="0"/>
              </a:rPr>
              <a:t>company.</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company has vans </a:t>
            </a:r>
            <a:r>
              <a:rPr lang="en-US" sz="2500" dirty="0">
                <a:latin typeface="Times New Roman" panose="02020603050405020304" pitchFamily="18" charset="0"/>
                <a:cs typeface="Times New Roman" panose="02020603050405020304" pitchFamily="18" charset="0"/>
              </a:rPr>
              <a:t>and </a:t>
            </a:r>
            <a:r>
              <a:rPr lang="en-US" sz="2500" dirty="0" smtClean="0">
                <a:latin typeface="Times New Roman" panose="02020603050405020304" pitchFamily="18" charset="0"/>
                <a:cs typeface="Times New Roman" panose="02020603050405020304" pitchFamily="18" charset="0"/>
              </a:rPr>
              <a:t>Lorries for larger quantities. </a:t>
            </a:r>
            <a:endParaRPr lang="en-US" sz="25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a:latin typeface="Times New Roman" panose="02020603050405020304" pitchFamily="18" charset="0"/>
                <a:cs typeface="Times New Roman" panose="02020603050405020304" pitchFamily="18" charset="0"/>
              </a:rPr>
              <a:t>Other issues of the timely delivery and delivery mode are already </a:t>
            </a:r>
            <a:r>
              <a:rPr lang="en-US" sz="2500" dirty="0" smtClean="0">
                <a:latin typeface="Times New Roman" panose="02020603050405020304" pitchFamily="18" charset="0"/>
                <a:cs typeface="Times New Roman" panose="02020603050405020304" pitchFamily="18" charset="0"/>
              </a:rPr>
              <a:t>solved.</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a:t>
            </a:r>
            <a:r>
              <a:rPr lang="en-US" sz="2500" dirty="0">
                <a:latin typeface="Times New Roman" panose="02020603050405020304" pitchFamily="18" charset="0"/>
                <a:cs typeface="Times New Roman" panose="02020603050405020304" pitchFamily="18" charset="0"/>
              </a:rPr>
              <a:t>company only takes a maximum of three hours to deliver the vegetable </a:t>
            </a:r>
            <a:r>
              <a:rPr lang="en-US" sz="2500" dirty="0" smtClean="0">
                <a:latin typeface="Times New Roman" panose="02020603050405020304" pitchFamily="18" charset="0"/>
                <a:cs typeface="Times New Roman" panose="02020603050405020304" pitchFamily="18" charset="0"/>
              </a:rPr>
              <a:t>products.</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Failure </a:t>
            </a:r>
            <a:r>
              <a:rPr lang="en-US" sz="2500" dirty="0">
                <a:latin typeface="Times New Roman" panose="02020603050405020304" pitchFamily="18" charset="0"/>
                <a:cs typeface="Times New Roman" panose="02020603050405020304" pitchFamily="18" charset="0"/>
              </a:rPr>
              <a:t>to this, communication must be made to the client with reasonable thoughts why the failure arose.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Client’s </a:t>
            </a:r>
            <a:r>
              <a:rPr lang="en-US" sz="2500" dirty="0">
                <a:latin typeface="Times New Roman" panose="02020603050405020304" pitchFamily="18" charset="0"/>
                <a:cs typeface="Times New Roman" panose="02020603050405020304" pitchFamily="18" charset="0"/>
              </a:rPr>
              <a:t>does not need a transportation mode for the products bought, the company makes the door to door delivery. </a:t>
            </a:r>
          </a:p>
        </p:txBody>
      </p:sp>
      <p:sp>
        <p:nvSpPr>
          <p:cNvPr id="2" name="Title 1"/>
          <p:cNvSpPr>
            <a:spLocks noGrp="1"/>
          </p:cNvSpPr>
          <p:nvPr>
            <p:ph type="title"/>
          </p:nvPr>
        </p:nvSpPr>
        <p:spPr/>
        <p:txBody>
          <a:bodyPr>
            <a:normAutofit fontScale="90000"/>
          </a:bodyPr>
          <a:lstStyle/>
          <a:p>
            <a:pPr algn="ctr"/>
            <a:r>
              <a:rPr lang="en-US" sz="4000" dirty="0" smtClean="0">
                <a:latin typeface="Times New Roman" panose="02020603050405020304" pitchFamily="18" charset="0"/>
                <a:cs typeface="Times New Roman" panose="02020603050405020304" pitchFamily="18" charset="0"/>
              </a:rPr>
              <a:t>Solutions Ultramodern vegetable delivery company offers cont. </a:t>
            </a:r>
            <a:endParaRPr lang="en-US" sz="4000" dirty="0"/>
          </a:p>
        </p:txBody>
      </p:sp>
    </p:spTree>
    <p:extLst>
      <p:ext uri="{BB962C8B-B14F-4D97-AF65-F5344CB8AC3E}">
        <p14:creationId xmlns:p14="http://schemas.microsoft.com/office/powerpoint/2010/main" xmlns="" val="2641182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Ultramodern </a:t>
            </a:r>
            <a:r>
              <a:rPr lang="en-US" sz="2500" dirty="0">
                <a:latin typeface="Times New Roman" panose="02020603050405020304" pitchFamily="18" charset="0"/>
                <a:cs typeface="Times New Roman" panose="02020603050405020304" pitchFamily="18" charset="0"/>
              </a:rPr>
              <a:t>Vegetable Delivery Company’s major clients are the vegetable farmers and consumer.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Farmers </a:t>
            </a:r>
            <a:r>
              <a:rPr lang="en-US" sz="2500" dirty="0">
                <a:latin typeface="Times New Roman" panose="02020603050405020304" pitchFamily="18" charset="0"/>
                <a:cs typeface="Times New Roman" panose="02020603050405020304" pitchFamily="18" charset="0"/>
              </a:rPr>
              <a:t>are targeted by the company to search market for their products.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a:t>
            </a:r>
            <a:r>
              <a:rPr lang="en-US" sz="2500" dirty="0">
                <a:latin typeface="Times New Roman" panose="02020603050405020304" pitchFamily="18" charset="0"/>
                <a:cs typeface="Times New Roman" panose="02020603050405020304" pitchFamily="18" charset="0"/>
              </a:rPr>
              <a:t>company accomplishes this by public advisement on televisions, radios, and billboards on their vegetable product delivery services.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a:t>
            </a:r>
            <a:r>
              <a:rPr lang="en-US" sz="2500" dirty="0">
                <a:latin typeface="Times New Roman" panose="02020603050405020304" pitchFamily="18" charset="0"/>
                <a:cs typeface="Times New Roman" panose="02020603050405020304" pitchFamily="18" charset="0"/>
              </a:rPr>
              <a:t>adverts are particular and give direction to farmers on how they can subscribe to the company services.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Vegetable </a:t>
            </a:r>
            <a:r>
              <a:rPr lang="en-US" sz="2500" dirty="0">
                <a:latin typeface="Times New Roman" panose="02020603050405020304" pitchFamily="18" charset="0"/>
                <a:cs typeface="Times New Roman" panose="02020603050405020304" pitchFamily="18" charset="0"/>
              </a:rPr>
              <a:t>consumers likewise subscribe to the company services just like the farmers. </a:t>
            </a:r>
          </a:p>
        </p:txBody>
      </p:sp>
      <p:sp>
        <p:nvSpPr>
          <p:cNvPr id="2" name="Title 1"/>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Target market</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91628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Boehmer</a:t>
            </a:r>
            <a:r>
              <a:rPr lang="en-US" sz="2500" dirty="0">
                <a:latin typeface="Times New Roman" panose="02020603050405020304" pitchFamily="18" charset="0"/>
                <a:cs typeface="Times New Roman" panose="02020603050405020304" pitchFamily="18" charset="0"/>
              </a:rPr>
              <a:t>, Li &amp; Saar (2018) </a:t>
            </a:r>
            <a:r>
              <a:rPr lang="en-US" sz="2500" dirty="0" smtClean="0">
                <a:latin typeface="Times New Roman" panose="02020603050405020304" pitchFamily="18" charset="0"/>
                <a:cs typeface="Times New Roman" panose="02020603050405020304" pitchFamily="18" charset="0"/>
              </a:rPr>
              <a:t>define competitive landscape as means </a:t>
            </a:r>
            <a:r>
              <a:rPr lang="en-US" sz="2500" dirty="0">
                <a:latin typeface="Times New Roman" panose="02020603050405020304" pitchFamily="18" charset="0"/>
                <a:cs typeface="Times New Roman" panose="02020603050405020304" pitchFamily="18" charset="0"/>
              </a:rPr>
              <a:t>of exploring the direct and indirect competitors in the business.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a:t>
            </a:r>
            <a:r>
              <a:rPr lang="en-US" sz="2500" dirty="0">
                <a:latin typeface="Times New Roman" panose="02020603050405020304" pitchFamily="18" charset="0"/>
                <a:cs typeface="Times New Roman" panose="02020603050405020304" pitchFamily="18" charset="0"/>
              </a:rPr>
              <a:t>process of identifying the business competitive landscape includes identifying the competitors.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Here </a:t>
            </a:r>
            <a:r>
              <a:rPr lang="en-US" sz="2500" dirty="0">
                <a:latin typeface="Times New Roman" panose="02020603050405020304" pitchFamily="18" charset="0"/>
                <a:cs typeface="Times New Roman" panose="02020603050405020304" pitchFamily="18" charset="0"/>
              </a:rPr>
              <a:t>a clear line is put forth to whether the competitors are direct or indirect.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a:t>
            </a:r>
            <a:r>
              <a:rPr lang="en-US" sz="2500" dirty="0">
                <a:latin typeface="Times New Roman" panose="02020603050405020304" pitchFamily="18" charset="0"/>
                <a:cs typeface="Times New Roman" panose="02020603050405020304" pitchFamily="18" charset="0"/>
              </a:rPr>
              <a:t>direct competitors to the </a:t>
            </a:r>
            <a:r>
              <a:rPr lang="en-US" sz="2500" dirty="0" smtClean="0">
                <a:latin typeface="Times New Roman" panose="02020603050405020304" pitchFamily="18" charset="0"/>
                <a:cs typeface="Times New Roman" panose="02020603050405020304" pitchFamily="18" charset="0"/>
              </a:rPr>
              <a:t>company include </a:t>
            </a:r>
            <a:r>
              <a:rPr lang="en-US" sz="2500" dirty="0">
                <a:latin typeface="Times New Roman" panose="02020603050405020304" pitchFamily="18" charset="0"/>
                <a:cs typeface="Times New Roman" panose="02020603050405020304" pitchFamily="18" charset="0"/>
              </a:rPr>
              <a:t>companies around the globe that offer the same </a:t>
            </a:r>
            <a:r>
              <a:rPr lang="en-US" sz="2500" dirty="0" smtClean="0">
                <a:latin typeface="Times New Roman" panose="02020603050405020304" pitchFamily="18" charset="0"/>
                <a:cs typeface="Times New Roman" panose="02020603050405020304" pitchFamily="18" charset="0"/>
              </a:rPr>
              <a:t>services</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Others </a:t>
            </a:r>
            <a:r>
              <a:rPr lang="en-US" sz="2500" dirty="0">
                <a:latin typeface="Times New Roman" panose="02020603050405020304" pitchFamily="18" charset="0"/>
                <a:cs typeface="Times New Roman" panose="02020603050405020304" pitchFamily="18" charset="0"/>
              </a:rPr>
              <a:t>operates nationally within a nation’s jurisdiction.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Examples </a:t>
            </a:r>
            <a:r>
              <a:rPr lang="en-US" sz="2500" dirty="0">
                <a:latin typeface="Times New Roman" panose="02020603050405020304" pitchFamily="18" charset="0"/>
                <a:cs typeface="Times New Roman" panose="02020603050405020304" pitchFamily="18" charset="0"/>
              </a:rPr>
              <a:t>include Armstrong produce that operates in the United States, Matarazzo Brothers CO in England and Canada, Tico Star Tropical in </a:t>
            </a:r>
            <a:r>
              <a:rPr lang="en-US" sz="2500" dirty="0" smtClean="0">
                <a:latin typeface="Times New Roman" panose="02020603050405020304" pitchFamily="18" charset="0"/>
                <a:cs typeface="Times New Roman" panose="02020603050405020304" pitchFamily="18" charset="0"/>
              </a:rPr>
              <a:t>Spain.</a:t>
            </a:r>
            <a:endParaRPr lang="en-US" sz="25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Competitive landscape</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1736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US" sz="2500" dirty="0">
                <a:latin typeface="Times New Roman" panose="02020603050405020304" pitchFamily="18" charset="0"/>
                <a:cs typeface="Times New Roman" panose="02020603050405020304" pitchFamily="18" charset="0"/>
              </a:rPr>
              <a:t>Other direct competitors include the vegetable vendors in the conventional </a:t>
            </a:r>
            <a:r>
              <a:rPr lang="en-US" sz="2500" dirty="0" smtClean="0">
                <a:latin typeface="Times New Roman" panose="02020603050405020304" pitchFamily="18" charset="0"/>
                <a:cs typeface="Times New Roman" panose="02020603050405020304" pitchFamily="18" charset="0"/>
              </a:rPr>
              <a:t>market.</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Indirect </a:t>
            </a:r>
            <a:r>
              <a:rPr lang="en-US" sz="2500" dirty="0">
                <a:latin typeface="Times New Roman" panose="02020603050405020304" pitchFamily="18" charset="0"/>
                <a:cs typeface="Times New Roman" panose="02020603050405020304" pitchFamily="18" charset="0"/>
              </a:rPr>
              <a:t>competitors are farmers that do not subscribe to our delivery services.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Their </a:t>
            </a:r>
            <a:r>
              <a:rPr lang="en-US" sz="2500" dirty="0">
                <a:latin typeface="Times New Roman" panose="02020603050405020304" pitchFamily="18" charset="0"/>
                <a:cs typeface="Times New Roman" panose="02020603050405020304" pitchFamily="18" charset="0"/>
              </a:rPr>
              <a:t>state of being indirect come to be in that, the sale of their products do not affect the success of the company directly.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a:t>
            </a:r>
            <a:r>
              <a:rPr lang="en-US" sz="2500" dirty="0">
                <a:latin typeface="Times New Roman" panose="02020603050405020304" pitchFamily="18" charset="0"/>
                <a:cs typeface="Times New Roman" panose="02020603050405020304" pitchFamily="18" charset="0"/>
              </a:rPr>
              <a:t>company is much sure that the customer base it has established cannot be overridden by other distributors.</a:t>
            </a:r>
          </a:p>
        </p:txBody>
      </p:sp>
      <p:sp>
        <p:nvSpPr>
          <p:cNvPr id="2" name="Title 1"/>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Competitive landscape cont. </a:t>
            </a:r>
            <a:endParaRPr lang="en-US" sz="4000" dirty="0"/>
          </a:p>
        </p:txBody>
      </p:sp>
    </p:spTree>
    <p:extLst>
      <p:ext uri="{BB962C8B-B14F-4D97-AF65-F5344CB8AC3E}">
        <p14:creationId xmlns:p14="http://schemas.microsoft.com/office/powerpoint/2010/main" xmlns="" val="4035509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Weakness and strength of the competitor matters in competitive landscape.</a:t>
            </a:r>
          </a:p>
          <a:p>
            <a:pPr>
              <a:buFont typeface="Wingdings" panose="05000000000000000000" pitchFamily="2" charset="2"/>
              <a:buChar char="v"/>
            </a:pPr>
            <a:r>
              <a:rPr lang="en-US" sz="2500" dirty="0">
                <a:latin typeface="Times New Roman" panose="02020603050405020304" pitchFamily="18" charset="0"/>
                <a:cs typeface="Times New Roman" panose="02020603050405020304" pitchFamily="18" charset="0"/>
              </a:rPr>
              <a:t>O</a:t>
            </a:r>
            <a:r>
              <a:rPr lang="en-US" sz="2500" dirty="0" smtClean="0">
                <a:latin typeface="Times New Roman" panose="02020603050405020304" pitchFamily="18" charset="0"/>
                <a:cs typeface="Times New Roman" panose="02020603050405020304" pitchFamily="18" charset="0"/>
              </a:rPr>
              <a:t>ur </a:t>
            </a:r>
            <a:r>
              <a:rPr lang="en-US" sz="2500" dirty="0">
                <a:latin typeface="Times New Roman" panose="02020603050405020304" pitchFamily="18" charset="0"/>
                <a:cs typeface="Times New Roman" panose="02020603050405020304" pitchFamily="18" charset="0"/>
              </a:rPr>
              <a:t>strength relies on the use of information technology to get orders from clients and get goods from the farmers.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Majority </a:t>
            </a:r>
            <a:r>
              <a:rPr lang="en-US" sz="2500" dirty="0">
                <a:latin typeface="Times New Roman" panose="02020603050405020304" pitchFamily="18" charset="0"/>
                <a:cs typeface="Times New Roman" panose="02020603050405020304" pitchFamily="18" charset="0"/>
              </a:rPr>
              <a:t>of our competitors both direct and indirect have not integrated their delivery process to the technology.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They </a:t>
            </a:r>
            <a:r>
              <a:rPr lang="en-US" sz="2500" dirty="0">
                <a:latin typeface="Times New Roman" panose="02020603050405020304" pitchFamily="18" charset="0"/>
                <a:cs typeface="Times New Roman" panose="02020603050405020304" pitchFamily="18" charset="0"/>
              </a:rPr>
              <a:t>simply rely on the traditional phone calls and not a mobile application as we do.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a:t>
            </a:r>
            <a:r>
              <a:rPr lang="en-US" sz="2500" dirty="0">
                <a:latin typeface="Times New Roman" panose="02020603050405020304" pitchFamily="18" charset="0"/>
                <a:cs typeface="Times New Roman" panose="02020603050405020304" pitchFamily="18" charset="0"/>
              </a:rPr>
              <a:t>strength of the competitors, however, is the long existence in the market. </a:t>
            </a:r>
          </a:p>
        </p:txBody>
      </p:sp>
      <p:sp>
        <p:nvSpPr>
          <p:cNvPr id="2" name="Title 1"/>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Competitive landscape cont. </a:t>
            </a:r>
            <a:endParaRPr lang="en-US" sz="4000" dirty="0"/>
          </a:p>
        </p:txBody>
      </p:sp>
    </p:spTree>
    <p:extLst>
      <p:ext uri="{BB962C8B-B14F-4D97-AF65-F5344CB8AC3E}">
        <p14:creationId xmlns:p14="http://schemas.microsoft.com/office/powerpoint/2010/main" xmlns="" val="3740107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buFont typeface="Wingdings" panose="05000000000000000000" pitchFamily="2" charset="2"/>
              <a:buChar char="v"/>
            </a:pPr>
            <a:r>
              <a:rPr lang="en-US" sz="2500" dirty="0">
                <a:latin typeface="Times New Roman" panose="02020603050405020304" pitchFamily="18" charset="0"/>
                <a:cs typeface="Times New Roman" panose="02020603050405020304" pitchFamily="18" charset="0"/>
              </a:rPr>
              <a:t>The company needs fund for several </a:t>
            </a:r>
            <a:r>
              <a:rPr lang="en-US" sz="2500" dirty="0" smtClean="0">
                <a:latin typeface="Times New Roman" panose="02020603050405020304" pitchFamily="18" charset="0"/>
                <a:cs typeface="Times New Roman" panose="02020603050405020304" pitchFamily="18" charset="0"/>
              </a:rPr>
              <a:t>issues.</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First  </a:t>
            </a:r>
            <a:r>
              <a:rPr lang="en-US" sz="2500" dirty="0">
                <a:latin typeface="Times New Roman" panose="02020603050405020304" pitchFamily="18" charset="0"/>
                <a:cs typeface="Times New Roman" panose="02020603050405020304" pitchFamily="18" charset="0"/>
              </a:rPr>
              <a:t>is to improve the state of service delivery.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Funds </a:t>
            </a:r>
            <a:r>
              <a:rPr lang="en-US" sz="2500" dirty="0">
                <a:latin typeface="Times New Roman" panose="02020603050405020304" pitchFamily="18" charset="0"/>
                <a:cs typeface="Times New Roman" panose="02020603050405020304" pitchFamily="18" charset="0"/>
              </a:rPr>
              <a:t>are needed to buy more delivery vans to serve the wider </a:t>
            </a:r>
            <a:r>
              <a:rPr lang="en-US" sz="2500" dirty="0" smtClean="0">
                <a:latin typeface="Times New Roman" panose="02020603050405020304" pitchFamily="18" charset="0"/>
                <a:cs typeface="Times New Roman" panose="02020603050405020304" pitchFamily="18" charset="0"/>
              </a:rPr>
              <a:t>market.</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Also</a:t>
            </a:r>
            <a:r>
              <a:rPr lang="en-US" sz="2500" dirty="0">
                <a:latin typeface="Times New Roman" panose="02020603050405020304" pitchFamily="18" charset="0"/>
                <a:cs typeface="Times New Roman" panose="02020603050405020304" pitchFamily="18" charset="0"/>
              </a:rPr>
              <a:t>, the additional fund is needed to equip farmers with the modern </a:t>
            </a:r>
            <a:r>
              <a:rPr lang="en-US" sz="2500" dirty="0" smtClean="0">
                <a:latin typeface="Times New Roman" panose="02020603050405020304" pitchFamily="18" charset="0"/>
                <a:cs typeface="Times New Roman" panose="02020603050405020304" pitchFamily="18" charset="0"/>
              </a:rPr>
              <a:t>smartphones.</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Smartphones are key tools in the company. </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Such </a:t>
            </a:r>
            <a:r>
              <a:rPr lang="en-US" sz="2500" dirty="0">
                <a:latin typeface="Times New Roman" panose="02020603050405020304" pitchFamily="18" charset="0"/>
                <a:cs typeface="Times New Roman" panose="02020603050405020304" pitchFamily="18" charset="0"/>
              </a:rPr>
              <a:t>funding is mostly needed to equip farmers in the rural areas of the developed </a:t>
            </a:r>
            <a:r>
              <a:rPr lang="en-US" sz="2500" dirty="0" smtClean="0">
                <a:latin typeface="Times New Roman" panose="02020603050405020304" pitchFamily="18" charset="0"/>
                <a:cs typeface="Times New Roman" panose="02020603050405020304" pitchFamily="18" charset="0"/>
              </a:rPr>
              <a:t>nations.</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Also </a:t>
            </a:r>
            <a:r>
              <a:rPr lang="en-US" sz="2500" dirty="0">
                <a:latin typeface="Times New Roman" panose="02020603050405020304" pitchFamily="18" charset="0"/>
                <a:cs typeface="Times New Roman" panose="02020603050405020304" pitchFamily="18" charset="0"/>
              </a:rPr>
              <a:t>to increase the coverage of the company’s operation to reach the four corners of the </a:t>
            </a:r>
            <a:r>
              <a:rPr lang="en-US" sz="2500" dirty="0" smtClean="0">
                <a:latin typeface="Times New Roman" panose="02020603050405020304" pitchFamily="18" charset="0"/>
                <a:cs typeface="Times New Roman" panose="02020603050405020304" pitchFamily="18" charset="0"/>
              </a:rPr>
              <a:t>globe.</a:t>
            </a:r>
            <a:endParaRPr lang="en-US" sz="25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Funding Needs </a:t>
            </a:r>
          </a:p>
        </p:txBody>
      </p:sp>
    </p:spTree>
    <p:extLst>
      <p:ext uri="{BB962C8B-B14F-4D97-AF65-F5344CB8AC3E}">
        <p14:creationId xmlns:p14="http://schemas.microsoft.com/office/powerpoint/2010/main" xmlns="" val="2997299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buFont typeface="Wingdings" panose="05000000000000000000" pitchFamily="2" charset="2"/>
              <a:buChar char="v"/>
            </a:pPr>
            <a:r>
              <a:rPr lang="en-US" sz="2500" dirty="0">
                <a:latin typeface="Times New Roman" panose="02020603050405020304" pitchFamily="18" charset="0"/>
                <a:cs typeface="Times New Roman" panose="02020603050405020304" pitchFamily="18" charset="0"/>
              </a:rPr>
              <a:t>Finally, the company needs funding to settle the </a:t>
            </a:r>
            <a:r>
              <a:rPr lang="en-US" sz="2500" dirty="0" smtClean="0">
                <a:latin typeface="Times New Roman" panose="02020603050405020304" pitchFamily="18" charset="0"/>
                <a:cs typeface="Times New Roman" panose="02020603050405020304" pitchFamily="18" charset="0"/>
              </a:rPr>
              <a:t>debt.</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Debts are owed to general </a:t>
            </a:r>
            <a:r>
              <a:rPr lang="en-US" sz="2500" dirty="0">
                <a:latin typeface="Times New Roman" panose="02020603050405020304" pitchFamily="18" charset="0"/>
                <a:cs typeface="Times New Roman" panose="02020603050405020304" pitchFamily="18" charset="0"/>
              </a:rPr>
              <a:t>motors for the purchase of vehicles that are used for vegetable products transportation.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Our company </a:t>
            </a:r>
            <a:r>
              <a:rPr lang="en-US" sz="2500" dirty="0">
                <a:latin typeface="Times New Roman" panose="02020603050405020304" pitchFamily="18" charset="0"/>
                <a:cs typeface="Times New Roman" panose="02020603050405020304" pitchFamily="18" charset="0"/>
              </a:rPr>
              <a:t>needs fund for three major </a:t>
            </a:r>
            <a:r>
              <a:rPr lang="en-US" sz="2500" dirty="0" smtClean="0">
                <a:latin typeface="Times New Roman" panose="02020603050405020304" pitchFamily="18" charset="0"/>
                <a:cs typeface="Times New Roman" panose="02020603050405020304" pitchFamily="18" charset="0"/>
              </a:rPr>
              <a:t>reason.</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One  </a:t>
            </a:r>
            <a:r>
              <a:rPr lang="en-US" sz="2500" dirty="0">
                <a:latin typeface="Times New Roman" panose="02020603050405020304" pitchFamily="18" charset="0"/>
                <a:cs typeface="Times New Roman" panose="02020603050405020304" pitchFamily="18" charset="0"/>
              </a:rPr>
              <a:t>is for funding the growth through expansion of the </a:t>
            </a:r>
            <a:r>
              <a:rPr lang="en-US" sz="2500" dirty="0" smtClean="0">
                <a:latin typeface="Times New Roman" panose="02020603050405020304" pitchFamily="18" charset="0"/>
                <a:cs typeface="Times New Roman" panose="02020603050405020304" pitchFamily="18" charset="0"/>
              </a:rPr>
              <a:t>operations.</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Second  </a:t>
            </a:r>
            <a:r>
              <a:rPr lang="en-US" sz="2500" dirty="0">
                <a:latin typeface="Times New Roman" panose="02020603050405020304" pitchFamily="18" charset="0"/>
                <a:cs typeface="Times New Roman" panose="02020603050405020304" pitchFamily="18" charset="0"/>
              </a:rPr>
              <a:t>settling debts and lastly asset </a:t>
            </a:r>
            <a:r>
              <a:rPr lang="en-US" sz="2500" dirty="0" smtClean="0">
                <a:latin typeface="Times New Roman" panose="02020603050405020304" pitchFamily="18" charset="0"/>
                <a:cs typeface="Times New Roman" panose="02020603050405020304" pitchFamily="18" charset="0"/>
              </a:rPr>
              <a:t>purchase.</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Funds here </a:t>
            </a:r>
            <a:r>
              <a:rPr lang="en-US" sz="2500" dirty="0">
                <a:latin typeface="Times New Roman" panose="02020603050405020304" pitchFamily="18" charset="0"/>
                <a:cs typeface="Times New Roman" panose="02020603050405020304" pitchFamily="18" charset="0"/>
              </a:rPr>
              <a:t>are applicable for empowering farmers with the smartphones and acquisition of new vans and lorries for transport (Ward, 2016).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a:t>
            </a:r>
            <a:r>
              <a:rPr lang="en-US" sz="2500" dirty="0">
                <a:latin typeface="Times New Roman" panose="02020603050405020304" pitchFamily="18" charset="0"/>
                <a:cs typeface="Times New Roman" panose="02020603050405020304" pitchFamily="18" charset="0"/>
              </a:rPr>
              <a:t>company might also need to find to improve the technological base for future </a:t>
            </a:r>
            <a:r>
              <a:rPr lang="en-US" sz="2500" dirty="0" smtClean="0">
                <a:latin typeface="Times New Roman" panose="02020603050405020304" pitchFamily="18" charset="0"/>
                <a:cs typeface="Times New Roman" panose="02020603050405020304" pitchFamily="18" charset="0"/>
              </a:rPr>
              <a:t>plans.</a:t>
            </a:r>
            <a:endParaRPr lang="en-US" sz="25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Funding Needs cont. </a:t>
            </a:r>
            <a:endParaRPr lang="en-US" sz="4000" dirty="0"/>
          </a:p>
        </p:txBody>
      </p:sp>
    </p:spTree>
    <p:extLst>
      <p:ext uri="{BB962C8B-B14F-4D97-AF65-F5344CB8AC3E}">
        <p14:creationId xmlns:p14="http://schemas.microsoft.com/office/powerpoint/2010/main" xmlns="" val="704042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Sale channel is the </a:t>
            </a:r>
            <a:r>
              <a:rPr lang="en-US" sz="2500" dirty="0">
                <a:latin typeface="Times New Roman" panose="02020603050405020304" pitchFamily="18" charset="0"/>
                <a:cs typeface="Times New Roman" panose="02020603050405020304" pitchFamily="18" charset="0"/>
              </a:rPr>
              <a:t>means of bringing </a:t>
            </a:r>
            <a:r>
              <a:rPr lang="en-US" sz="2500" dirty="0" smtClean="0">
                <a:latin typeface="Times New Roman" panose="02020603050405020304" pitchFamily="18" charset="0"/>
                <a:cs typeface="Times New Roman" panose="02020603050405020304" pitchFamily="18" charset="0"/>
              </a:rPr>
              <a:t>goods to </a:t>
            </a:r>
            <a:r>
              <a:rPr lang="en-US" sz="2500" dirty="0">
                <a:latin typeface="Times New Roman" panose="02020603050405020304" pitchFamily="18" charset="0"/>
                <a:cs typeface="Times New Roman" panose="02020603050405020304" pitchFamily="18" charset="0"/>
              </a:rPr>
              <a:t>the market so that they can be purchased by the customers (Tanner et al., 2014).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a:t>
            </a:r>
            <a:r>
              <a:rPr lang="en-US" sz="2500" dirty="0">
                <a:latin typeface="Times New Roman" panose="02020603050405020304" pitchFamily="18" charset="0"/>
                <a:cs typeface="Times New Roman" panose="02020603050405020304" pitchFamily="18" charset="0"/>
              </a:rPr>
              <a:t>sales channel in our company is majorly online.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a:t>
            </a:r>
            <a:r>
              <a:rPr lang="en-US" sz="2500" dirty="0">
                <a:latin typeface="Times New Roman" panose="02020603050405020304" pitchFamily="18" charset="0"/>
                <a:cs typeface="Times New Roman" panose="02020603050405020304" pitchFamily="18" charset="0"/>
              </a:rPr>
              <a:t>company has an application that farmers and the consumers subscribe to.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After </a:t>
            </a:r>
            <a:r>
              <a:rPr lang="en-US" sz="2500" dirty="0">
                <a:latin typeface="Times New Roman" panose="02020603050405020304" pitchFamily="18" charset="0"/>
                <a:cs typeface="Times New Roman" panose="02020603050405020304" pitchFamily="18" charset="0"/>
              </a:rPr>
              <a:t>downloading the Ultramodern Vegetable Delivery Company application farmers and </a:t>
            </a:r>
            <a:r>
              <a:rPr lang="en-US" sz="2500" dirty="0" smtClean="0">
                <a:latin typeface="Times New Roman" panose="02020603050405020304" pitchFamily="18" charset="0"/>
                <a:cs typeface="Times New Roman" panose="02020603050405020304" pitchFamily="18" charset="0"/>
              </a:rPr>
              <a:t>clients are connected.</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Farmers </a:t>
            </a:r>
            <a:r>
              <a:rPr lang="en-US" sz="2500" dirty="0">
                <a:latin typeface="Times New Roman" panose="02020603050405020304" pitchFamily="18" charset="0"/>
                <a:cs typeface="Times New Roman" panose="02020603050405020304" pitchFamily="18" charset="0"/>
              </a:rPr>
              <a:t>highlight the type of the products they produce and the exact location of their firms.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They </a:t>
            </a:r>
            <a:r>
              <a:rPr lang="en-US" sz="2500" dirty="0">
                <a:latin typeface="Times New Roman" panose="02020603050405020304" pitchFamily="18" charset="0"/>
                <a:cs typeface="Times New Roman" panose="02020603050405020304" pitchFamily="18" charset="0"/>
              </a:rPr>
              <a:t>also record their hours of operations on the farm and time they can be easily reached.</a:t>
            </a:r>
          </a:p>
        </p:txBody>
      </p:sp>
      <p:sp>
        <p:nvSpPr>
          <p:cNvPr id="2" name="Title 1"/>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Sale channel </a:t>
            </a:r>
          </a:p>
        </p:txBody>
      </p:sp>
    </p:spTree>
    <p:extLst>
      <p:ext uri="{BB962C8B-B14F-4D97-AF65-F5344CB8AC3E}">
        <p14:creationId xmlns:p14="http://schemas.microsoft.com/office/powerpoint/2010/main" xmlns="" val="3150580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US" sz="2500" dirty="0">
                <a:latin typeface="Times New Roman" panose="02020603050405020304" pitchFamily="18" charset="0"/>
                <a:cs typeface="Times New Roman" panose="02020603050405020304" pitchFamily="18" charset="0"/>
              </a:rPr>
              <a:t>Clients, on the other hand, feed their location and names only.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a:t>
            </a:r>
            <a:r>
              <a:rPr lang="en-US" sz="2500" dirty="0">
                <a:latin typeface="Times New Roman" panose="02020603050405020304" pitchFamily="18" charset="0"/>
                <a:cs typeface="Times New Roman" panose="02020603050405020304" pitchFamily="18" charset="0"/>
              </a:rPr>
              <a:t>information form the client and the farmers are stored in the application that is then transferred to the company database.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Application allow customer to look for distributor to distance of 10km.</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a:t>
            </a:r>
            <a:r>
              <a:rPr lang="en-US" sz="2500" dirty="0">
                <a:latin typeface="Times New Roman" panose="02020603050405020304" pitchFamily="18" charset="0"/>
                <a:cs typeface="Times New Roman" panose="02020603050405020304" pitchFamily="18" charset="0"/>
              </a:rPr>
              <a:t>vendor distributor then takes the order and reach the nearest farmer through the same application and make the delivery to the farmers.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Why do we paly a ,idle role?</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Farmers need time to work on products to limit time wastage. </a:t>
            </a:r>
            <a:r>
              <a:rPr lang="en-US" sz="2500" dirty="0">
                <a:latin typeface="Times New Roman" panose="02020603050405020304" pitchFamily="18" charset="0"/>
                <a:cs typeface="Times New Roman" panose="02020603050405020304" pitchFamily="18" charset="0"/>
              </a:rPr>
              <a:t>the clients. </a:t>
            </a:r>
          </a:p>
          <a:p>
            <a:pPr>
              <a:buFont typeface="Wingdings" panose="05000000000000000000" pitchFamily="2" charset="2"/>
              <a:buChar char="v"/>
            </a:pPr>
            <a:endParaRPr lang="en-US" sz="25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Sale channel cont.</a:t>
            </a:r>
            <a:endParaRPr lang="en-US" sz="4000" dirty="0"/>
          </a:p>
        </p:txBody>
      </p:sp>
    </p:spTree>
    <p:extLst>
      <p:ext uri="{BB962C8B-B14F-4D97-AF65-F5344CB8AC3E}">
        <p14:creationId xmlns:p14="http://schemas.microsoft.com/office/powerpoint/2010/main" xmlns="" val="4211247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buFont typeface="Wingdings" panose="05000000000000000000" pitchFamily="2" charset="2"/>
              <a:buChar char="v"/>
            </a:pPr>
            <a:r>
              <a:rPr lang="en-US" sz="2500" dirty="0">
                <a:latin typeface="Times New Roman" panose="02020603050405020304" pitchFamily="18" charset="0"/>
                <a:cs typeface="Times New Roman" panose="02020603050405020304" pitchFamily="18" charset="0"/>
              </a:rPr>
              <a:t>Marketing activities encompass actions considered prior to producing goods, during product sale and those carried out after product sale.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Our </a:t>
            </a:r>
            <a:r>
              <a:rPr lang="en-US" sz="2500" dirty="0">
                <a:latin typeface="Times New Roman" panose="02020603050405020304" pitchFamily="18" charset="0"/>
                <a:cs typeface="Times New Roman" panose="02020603050405020304" pitchFamily="18" charset="0"/>
              </a:rPr>
              <a:t>company acknowledges the importance of distributing food products.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Healthy </a:t>
            </a:r>
            <a:r>
              <a:rPr lang="en-US" sz="2500" dirty="0">
                <a:latin typeface="Times New Roman" panose="02020603050405020304" pitchFamily="18" charset="0"/>
                <a:cs typeface="Times New Roman" panose="02020603050405020304" pitchFamily="18" charset="0"/>
              </a:rPr>
              <a:t>eating always transforms into a healthy life.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At </a:t>
            </a:r>
            <a:r>
              <a:rPr lang="en-US" sz="2500" dirty="0">
                <a:latin typeface="Times New Roman" panose="02020603050405020304" pitchFamily="18" charset="0"/>
                <a:cs typeface="Times New Roman" panose="02020603050405020304" pitchFamily="18" charset="0"/>
              </a:rPr>
              <a:t>the farm level, we ensure that all the products we supply are organically produced.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Organic manure and organic pesticides are used in production.</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We </a:t>
            </a:r>
            <a:r>
              <a:rPr lang="en-US" sz="2500" dirty="0">
                <a:latin typeface="Times New Roman" panose="02020603050405020304" pitchFamily="18" charset="0"/>
                <a:cs typeface="Times New Roman" panose="02020603050405020304" pitchFamily="18" charset="0"/>
              </a:rPr>
              <a:t>look forward to sustainable production and therefore mind the health of the soils, environment and our clients.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Carriers are </a:t>
            </a:r>
            <a:r>
              <a:rPr lang="en-US" sz="2500" dirty="0">
                <a:latin typeface="Times New Roman" panose="02020603050405020304" pitchFamily="18" charset="0"/>
                <a:cs typeface="Times New Roman" panose="02020603050405020304" pitchFamily="18" charset="0"/>
              </a:rPr>
              <a:t>clean and hygienic for carrying food items.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We </a:t>
            </a:r>
            <a:r>
              <a:rPr lang="en-US" sz="2500" dirty="0">
                <a:latin typeface="Times New Roman" panose="02020603050405020304" pitchFamily="18" charset="0"/>
                <a:cs typeface="Times New Roman" panose="02020603050405020304" pitchFamily="18" charset="0"/>
              </a:rPr>
              <a:t>also make timely delivery to strengthen our reliability to the clients.</a:t>
            </a:r>
          </a:p>
        </p:txBody>
      </p:sp>
      <p:sp>
        <p:nvSpPr>
          <p:cNvPr id="2" name="Title 1"/>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Marketing </a:t>
            </a:r>
            <a:r>
              <a:rPr lang="en-US" sz="4000" dirty="0" smtClean="0">
                <a:latin typeface="Times New Roman" panose="02020603050405020304" pitchFamily="18" charset="0"/>
                <a:cs typeface="Times New Roman" panose="02020603050405020304" pitchFamily="18" charset="0"/>
              </a:rPr>
              <a:t>Activities</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93348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US" sz="2500" dirty="0">
                <a:latin typeface="Times New Roman" panose="02020603050405020304" pitchFamily="18" charset="0"/>
                <a:cs typeface="Times New Roman" panose="02020603050405020304" pitchFamily="18" charset="0"/>
              </a:rPr>
              <a:t>After the sale of vegetables, the clients have an automatic pop out in their mobile </a:t>
            </a:r>
            <a:r>
              <a:rPr lang="en-US" sz="2500" dirty="0" smtClean="0">
                <a:latin typeface="Times New Roman" panose="02020603050405020304" pitchFamily="18" charset="0"/>
                <a:cs typeface="Times New Roman" panose="02020603050405020304" pitchFamily="18" charset="0"/>
              </a:rPr>
              <a:t>application.</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Client is requested to </a:t>
            </a:r>
            <a:r>
              <a:rPr lang="en-US" sz="2500" dirty="0">
                <a:latin typeface="Times New Roman" panose="02020603050405020304" pitchFamily="18" charset="0"/>
                <a:cs typeface="Times New Roman" panose="02020603050405020304" pitchFamily="18" charset="0"/>
              </a:rPr>
              <a:t>rate the service delivery process and the quality of the products </a:t>
            </a:r>
            <a:r>
              <a:rPr lang="en-US" sz="2500" dirty="0" smtClean="0">
                <a:latin typeface="Times New Roman" panose="02020603050405020304" pitchFamily="18" charset="0"/>
                <a:cs typeface="Times New Roman" panose="02020603050405020304" pitchFamily="18" charset="0"/>
              </a:rPr>
              <a:t>delivered.</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Rating comes after 6 hours of delivery.</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Marketing </a:t>
            </a:r>
            <a:r>
              <a:rPr lang="en-US" sz="2500" dirty="0">
                <a:latin typeface="Times New Roman" panose="02020603050405020304" pitchFamily="18" charset="0"/>
                <a:cs typeface="Times New Roman" panose="02020603050405020304" pitchFamily="18" charset="0"/>
              </a:rPr>
              <a:t>activities have helped us to gauge the rate of satisfaction of the customers we serve.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Bamossy </a:t>
            </a:r>
            <a:r>
              <a:rPr lang="en-US" sz="2500" dirty="0">
                <a:latin typeface="Times New Roman" panose="02020603050405020304" pitchFamily="18" charset="0"/>
                <a:cs typeface="Times New Roman" panose="02020603050405020304" pitchFamily="18" charset="0"/>
              </a:rPr>
              <a:t>&amp; Solomon (2016) highlights that marketing activities are helpful in determining the necessary changes needed in the market to maintain a competitive advantage.</a:t>
            </a:r>
          </a:p>
        </p:txBody>
      </p:sp>
      <p:sp>
        <p:nvSpPr>
          <p:cNvPr id="2" name="Title 1"/>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Marketing Activities cont. </a:t>
            </a:r>
            <a:endParaRPr lang="en-US" sz="4000" dirty="0"/>
          </a:p>
        </p:txBody>
      </p:sp>
    </p:spTree>
    <p:extLst>
      <p:ext uri="{BB962C8B-B14F-4D97-AF65-F5344CB8AC3E}">
        <p14:creationId xmlns:p14="http://schemas.microsoft.com/office/powerpoint/2010/main" xmlns="" val="3724814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US" sz="2500" dirty="0">
                <a:latin typeface="Times New Roman" panose="02020603050405020304" pitchFamily="18" charset="0"/>
                <a:cs typeface="Times New Roman" panose="02020603050405020304" pitchFamily="18" charset="0"/>
              </a:rPr>
              <a:t>The company has a greater.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With </a:t>
            </a:r>
            <a:r>
              <a:rPr lang="en-US" sz="2500" dirty="0">
                <a:latin typeface="Times New Roman" panose="02020603050405020304" pitchFamily="18" charset="0"/>
                <a:cs typeface="Times New Roman" panose="02020603050405020304" pitchFamily="18" charset="0"/>
              </a:rPr>
              <a:t>a significant part of state technology embedded in the company’s sales platform, there is a lot of confidence in future growth and existence.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company changes operation as technology changes.</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a:t>
            </a:r>
            <a:r>
              <a:rPr lang="en-US" sz="2500" dirty="0">
                <a:latin typeface="Times New Roman" panose="02020603050405020304" pitchFamily="18" charset="0"/>
                <a:cs typeface="Times New Roman" panose="02020603050405020304" pitchFamily="18" charset="0"/>
              </a:rPr>
              <a:t>company also plans to have its own farms in the near future to avoid the deceit that some farmers exhibit.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Some farmers used inorganic substances for production.</a:t>
            </a:r>
            <a:endParaRPr lang="en-US" sz="25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Forecast Milestones Team </a:t>
            </a:r>
          </a:p>
        </p:txBody>
      </p:sp>
    </p:spTree>
    <p:extLst>
      <p:ext uri="{BB962C8B-B14F-4D97-AF65-F5344CB8AC3E}">
        <p14:creationId xmlns:p14="http://schemas.microsoft.com/office/powerpoint/2010/main" xmlns="" val="17987859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US" sz="2500" dirty="0">
                <a:latin typeface="Times New Roman" panose="02020603050405020304" pitchFamily="18" charset="0"/>
                <a:cs typeface="Times New Roman" panose="02020603050405020304" pitchFamily="18" charset="0"/>
              </a:rPr>
              <a:t>The key role partners in our origination are farmers that produce the goods we supply to the clients.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We </a:t>
            </a:r>
            <a:r>
              <a:rPr lang="en-US" sz="2500" dirty="0">
                <a:latin typeface="Times New Roman" panose="02020603050405020304" pitchFamily="18" charset="0"/>
                <a:cs typeface="Times New Roman" panose="02020603050405020304" pitchFamily="18" charset="0"/>
              </a:rPr>
              <a:t>also partner with other farmers that do not produce vegetable, for instance, dairy and beef </a:t>
            </a:r>
            <a:r>
              <a:rPr lang="en-US" sz="2500" dirty="0" smtClean="0">
                <a:latin typeface="Times New Roman" panose="02020603050405020304" pitchFamily="18" charset="0"/>
                <a:cs typeface="Times New Roman" panose="02020603050405020304" pitchFamily="18" charset="0"/>
              </a:rPr>
              <a:t>farmers</a:t>
            </a: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They help in generating organic </a:t>
            </a:r>
            <a:r>
              <a:rPr lang="en-US" sz="2500" dirty="0">
                <a:latin typeface="Times New Roman" panose="02020603050405020304" pitchFamily="18" charset="0"/>
                <a:cs typeface="Times New Roman" panose="02020603050405020304" pitchFamily="18" charset="0"/>
              </a:rPr>
              <a:t>manure that we supply to the farmers that cannot access the manure.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Lastly</a:t>
            </a:r>
            <a:r>
              <a:rPr lang="en-US" sz="2500" dirty="0">
                <a:latin typeface="Times New Roman" panose="02020603050405020304" pitchFamily="18" charset="0"/>
                <a:cs typeface="Times New Roman" panose="02020603050405020304" pitchFamily="18" charset="0"/>
              </a:rPr>
              <a:t>, our great partners are clients that make the business successful. </a:t>
            </a:r>
            <a:endParaRPr lang="en-US" sz="25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500" dirty="0" smtClean="0">
                <a:latin typeface="Times New Roman" panose="02020603050405020304" pitchFamily="18" charset="0"/>
                <a:cs typeface="Times New Roman" panose="02020603050405020304" pitchFamily="18" charset="0"/>
              </a:rPr>
              <a:t>The </a:t>
            </a:r>
            <a:r>
              <a:rPr lang="en-US" sz="2500" dirty="0">
                <a:latin typeface="Times New Roman" panose="02020603050405020304" pitchFamily="18" charset="0"/>
                <a:cs typeface="Times New Roman" panose="02020603050405020304" pitchFamily="18" charset="0"/>
              </a:rPr>
              <a:t>clients are of all gender, age and race, what is needed to be a client is only a smartphone capable of downloading and installing our company application. </a:t>
            </a:r>
          </a:p>
          <a:p>
            <a:pPr>
              <a:buFont typeface="Wingdings" panose="05000000000000000000" pitchFamily="2" charset="2"/>
              <a:buChar char="v"/>
            </a:pPr>
            <a:endParaRPr lang="en-US" sz="25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Key Roles Partners and Resources</a:t>
            </a:r>
          </a:p>
        </p:txBody>
      </p:sp>
    </p:spTree>
    <p:extLst>
      <p:ext uri="{BB962C8B-B14F-4D97-AF65-F5344CB8AC3E}">
        <p14:creationId xmlns:p14="http://schemas.microsoft.com/office/powerpoint/2010/main" xmlns="" val="11390644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lvl="0">
              <a:buFont typeface="Wingdings" panose="05000000000000000000" pitchFamily="2" charset="2"/>
              <a:buChar char="v"/>
            </a:pPr>
            <a:r>
              <a:rPr lang="en-US" sz="2500" dirty="0">
                <a:latin typeface="Times New Roman" panose="02020603050405020304" pitchFamily="18" charset="0"/>
                <a:cs typeface="Times New Roman" panose="02020603050405020304" pitchFamily="18" charset="0"/>
              </a:rPr>
              <a:t>Bamossy, G. J., &amp; Solomon, M. R. (2016). Consumer </a:t>
            </a:r>
            <a:r>
              <a:rPr lang="en-US" sz="2500" dirty="0" err="1">
                <a:latin typeface="Times New Roman" panose="02020603050405020304" pitchFamily="18" charset="0"/>
                <a:cs typeface="Times New Roman" panose="02020603050405020304" pitchFamily="18" charset="0"/>
              </a:rPr>
              <a:t>behaviour</a:t>
            </a:r>
            <a:r>
              <a:rPr lang="en-US" sz="2500" dirty="0">
                <a:latin typeface="Times New Roman" panose="02020603050405020304" pitchFamily="18" charset="0"/>
                <a:cs typeface="Times New Roman" panose="02020603050405020304" pitchFamily="18" charset="0"/>
              </a:rPr>
              <a:t>: A European perspective. Pearson Education.</a:t>
            </a:r>
          </a:p>
          <a:p>
            <a:pPr lvl="0">
              <a:buFont typeface="Wingdings" panose="05000000000000000000" pitchFamily="2" charset="2"/>
              <a:buChar char="v"/>
            </a:pPr>
            <a:r>
              <a:rPr lang="en-US" sz="2500" dirty="0">
                <a:latin typeface="Times New Roman" panose="02020603050405020304" pitchFamily="18" charset="0"/>
                <a:cs typeface="Times New Roman" panose="02020603050405020304" pitchFamily="18" charset="0"/>
              </a:rPr>
              <a:t>Boehmer, E., Li, D., &amp; Saar, G. (2018). The competitive landscape of high-frequency trading firms. The Review of Financial Studies, 31(6), 2227-2276.</a:t>
            </a:r>
          </a:p>
          <a:p>
            <a:pPr lvl="0">
              <a:buFont typeface="Wingdings" panose="05000000000000000000" pitchFamily="2" charset="2"/>
              <a:buChar char="v"/>
            </a:pPr>
            <a:r>
              <a:rPr lang="en-US" sz="2500" dirty="0">
                <a:latin typeface="Times New Roman" panose="02020603050405020304" pitchFamily="18" charset="0"/>
                <a:cs typeface="Times New Roman" panose="02020603050405020304" pitchFamily="18" charset="0"/>
              </a:rPr>
              <a:t>Tanner, J., Honeycutt, E. D., </a:t>
            </a:r>
            <a:r>
              <a:rPr lang="en-US" sz="2500" dirty="0" err="1">
                <a:latin typeface="Times New Roman" panose="02020603050405020304" pitchFamily="18" charset="0"/>
                <a:cs typeface="Times New Roman" panose="02020603050405020304" pitchFamily="18" charset="0"/>
              </a:rPr>
              <a:t>Erffmeyer</a:t>
            </a:r>
            <a:r>
              <a:rPr lang="en-US" sz="2500" dirty="0">
                <a:latin typeface="Times New Roman" panose="02020603050405020304" pitchFamily="18" charset="0"/>
                <a:cs typeface="Times New Roman" panose="02020603050405020304" pitchFamily="18" charset="0"/>
              </a:rPr>
              <a:t>, R., &amp; Honeycutt, E. D. (2014). Sales management. Pearson.</a:t>
            </a:r>
          </a:p>
          <a:p>
            <a:pPr lvl="0">
              <a:buFont typeface="Wingdings" panose="05000000000000000000" pitchFamily="2" charset="2"/>
              <a:buChar char="v"/>
            </a:pPr>
            <a:r>
              <a:rPr lang="en-US" sz="2500" dirty="0">
                <a:latin typeface="Times New Roman" panose="02020603050405020304" pitchFamily="18" charset="0"/>
                <a:cs typeface="Times New Roman" panose="02020603050405020304" pitchFamily="18" charset="0"/>
              </a:rPr>
              <a:t>Ward, J. (2016). Keeping the family business healthy: How to plan for continuing growth, profitability, and family leadership. Springer</a:t>
            </a:r>
            <a:r>
              <a:rPr lang="en-US" sz="2500" dirty="0" smtClean="0">
                <a:latin typeface="Times New Roman" panose="02020603050405020304" pitchFamily="18" charset="0"/>
                <a:cs typeface="Times New Roman" panose="02020603050405020304" pitchFamily="18" charset="0"/>
              </a:rPr>
              <a:t>.</a:t>
            </a:r>
            <a:endParaRPr lang="en-US" sz="25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References </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6758259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87</TotalTime>
  <Words>4468</Words>
  <Application>Microsoft Office PowerPoint</Application>
  <PresentationFormat>Custom</PresentationFormat>
  <Paragraphs>192</Paragraphs>
  <Slides>22</Slides>
  <Notes>20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Concourse</vt:lpstr>
      <vt:lpstr>Ultramodern Vegetable Delivery Company</vt:lpstr>
      <vt:lpstr>Company Headline </vt:lpstr>
      <vt:lpstr>Problems identified by the company </vt:lpstr>
      <vt:lpstr>Problems identified by the company cont.</vt:lpstr>
      <vt:lpstr>Problems identified by the company cont.</vt:lpstr>
      <vt:lpstr>Problems identified by the company cont.</vt:lpstr>
      <vt:lpstr>Solutions Ultramodern vegetable delivery company offers</vt:lpstr>
      <vt:lpstr>Solutions Ultramodern vegetable delivery company offers cont. </vt:lpstr>
      <vt:lpstr>Solutions Ultramodern vegetable delivery company offers cont. </vt:lpstr>
      <vt:lpstr>Target market</vt:lpstr>
      <vt:lpstr>Competitive landscape</vt:lpstr>
      <vt:lpstr>Competitive landscape cont. </vt:lpstr>
      <vt:lpstr>Competitive landscape cont. </vt:lpstr>
      <vt:lpstr>Funding Needs </vt:lpstr>
      <vt:lpstr>Funding Needs cont. </vt:lpstr>
      <vt:lpstr>Sale channel </vt:lpstr>
      <vt:lpstr>Sale channel cont.</vt:lpstr>
      <vt:lpstr>Marketing Activities</vt:lpstr>
      <vt:lpstr>Marketing Activities cont. </vt:lpstr>
      <vt:lpstr>Forecast Milestones Team </vt:lpstr>
      <vt:lpstr>Key Roles Partners and Resources</vt:lpstr>
      <vt:lpstr>References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Ultramodern Vegetable Delivery Company</dc:title>
  <dc:creator>user</dc:creator>
  <cp:lastModifiedBy>FRANK</cp:lastModifiedBy>
  <cp:revision>20</cp:revision>
  <dcterms:created xsi:type="dcterms:W3CDTF">2018-10-11T10:04:55Z</dcterms:created>
  <dcterms:modified xsi:type="dcterms:W3CDTF">2018-10-11T12:10:08Z</dcterms:modified>
</cp:coreProperties>
</file>